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0.xml" ContentType="application/vnd.openxmlformats-officedocument.presentationml.tags+xml"/>
  <Override PartName="/ppt/notesSlides/notesSlide29.xml" ContentType="application/vnd.openxmlformats-officedocument.presentationml.notesSlide+xml"/>
  <Override PartName="/ppt/tags/tag51.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notesSlides/notesSlide31.xml" ContentType="application/vnd.openxmlformats-officedocument.presentationml.notesSlide+xml"/>
  <Override PartName="/ppt/tags/tag53.xml" ContentType="application/vnd.openxmlformats-officedocument.presentationml.tags+xml"/>
  <Override PartName="/ppt/notesSlides/notesSlide32.xml" ContentType="application/vnd.openxmlformats-officedocument.presentationml.notesSlide+xml"/>
  <Override PartName="/ppt/tags/tag54.xml" ContentType="application/vnd.openxmlformats-officedocument.presentationml.tags+xml"/>
  <Override PartName="/ppt/notesSlides/notesSlide33.xml" ContentType="application/vnd.openxmlformats-officedocument.presentationml.notesSlide+xml"/>
  <Override PartName="/ppt/tags/tag55.xml" ContentType="application/vnd.openxmlformats-officedocument.presentationml.tags+xml"/>
  <Override PartName="/ppt/notesSlides/notesSlide34.xml" ContentType="application/vnd.openxmlformats-officedocument.presentationml.notesSlide+xml"/>
  <Override PartName="/ppt/tags/tag56.xml" ContentType="application/vnd.openxmlformats-officedocument.presentationml.tags+xml"/>
  <Override PartName="/ppt/notesSlides/notesSlide35.xml" ContentType="application/vnd.openxmlformats-officedocument.presentationml.notesSlide+xml"/>
  <Override PartName="/ppt/tags/tag57.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886" r:id="rId2"/>
    <p:sldId id="317" r:id="rId3"/>
    <p:sldId id="840" r:id="rId4"/>
    <p:sldId id="364" r:id="rId5"/>
    <p:sldId id="370" r:id="rId6"/>
    <p:sldId id="890" r:id="rId7"/>
    <p:sldId id="891" r:id="rId8"/>
    <p:sldId id="323" r:id="rId9"/>
    <p:sldId id="892" r:id="rId10"/>
    <p:sldId id="325" r:id="rId11"/>
    <p:sldId id="373" r:id="rId12"/>
    <p:sldId id="893" r:id="rId13"/>
    <p:sldId id="894" r:id="rId14"/>
    <p:sldId id="896" r:id="rId15"/>
    <p:sldId id="887" r:id="rId16"/>
    <p:sldId id="327" r:id="rId17"/>
    <p:sldId id="897" r:id="rId18"/>
    <p:sldId id="898" r:id="rId19"/>
    <p:sldId id="899" r:id="rId20"/>
    <p:sldId id="331" r:id="rId21"/>
    <p:sldId id="900" r:id="rId22"/>
    <p:sldId id="889" r:id="rId23"/>
    <p:sldId id="903" r:id="rId24"/>
    <p:sldId id="904" r:id="rId25"/>
    <p:sldId id="905" r:id="rId26"/>
    <p:sldId id="906" r:id="rId27"/>
    <p:sldId id="907" r:id="rId28"/>
    <p:sldId id="908" r:id="rId29"/>
    <p:sldId id="909" r:id="rId30"/>
    <p:sldId id="910" r:id="rId31"/>
    <p:sldId id="617" r:id="rId32"/>
    <p:sldId id="334" r:id="rId33"/>
    <p:sldId id="618" r:id="rId34"/>
    <p:sldId id="912" r:id="rId35"/>
    <p:sldId id="619" r:id="rId36"/>
    <p:sldId id="620" r:id="rId37"/>
    <p:sldId id="330" r:id="rId38"/>
    <p:sldId id="621" r:id="rId39"/>
    <p:sldId id="913" r:id="rId40"/>
    <p:sldId id="332" r:id="rId41"/>
    <p:sldId id="366" r:id="rId42"/>
    <p:sldId id="363" r:id="rId43"/>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78C0919-EC10-499B-B967-56D588743C54}">
          <p14:sldIdLst>
            <p14:sldId id="886"/>
            <p14:sldId id="317"/>
            <p14:sldId id="840"/>
            <p14:sldId id="364"/>
          </p14:sldIdLst>
        </p14:section>
        <p14:section name="Section 1" id="{D3C7BA20-EEA2-4B7E-89FB-9655CB8E1C7B}">
          <p14:sldIdLst>
            <p14:sldId id="370"/>
            <p14:sldId id="890"/>
            <p14:sldId id="891"/>
            <p14:sldId id="323"/>
            <p14:sldId id="892"/>
            <p14:sldId id="325"/>
            <p14:sldId id="373"/>
            <p14:sldId id="893"/>
            <p14:sldId id="894"/>
            <p14:sldId id="896"/>
            <p14:sldId id="887"/>
            <p14:sldId id="327"/>
            <p14:sldId id="897"/>
            <p14:sldId id="898"/>
            <p14:sldId id="899"/>
            <p14:sldId id="331"/>
            <p14:sldId id="900"/>
            <p14:sldId id="889"/>
            <p14:sldId id="903"/>
            <p14:sldId id="904"/>
            <p14:sldId id="905"/>
            <p14:sldId id="906"/>
            <p14:sldId id="907"/>
            <p14:sldId id="908"/>
            <p14:sldId id="909"/>
            <p14:sldId id="910"/>
            <p14:sldId id="617"/>
          </p14:sldIdLst>
        </p14:section>
        <p14:section name="Section 2" id="{F871375A-C988-43A9-84C6-6C9837CB9B75}">
          <p14:sldIdLst>
            <p14:sldId id="334"/>
            <p14:sldId id="618"/>
            <p14:sldId id="912"/>
            <p14:sldId id="619"/>
            <p14:sldId id="620"/>
            <p14:sldId id="330"/>
            <p14:sldId id="621"/>
            <p14:sldId id="913"/>
            <p14:sldId id="332"/>
            <p14:sldId id="366"/>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6" clrIdx="0">
    <p:extLst>
      <p:ext uri="{19B8F6BF-5375-455C-9EA6-DF929625EA0E}">
        <p15:presenceInfo xmlns:p15="http://schemas.microsoft.com/office/powerpoint/2012/main" userId="S-1-5-21-1407069837-2091007605-538272213-25781389" providerId="AD"/>
      </p:ext>
    </p:extLst>
  </p:cmAuthor>
  <p:cmAuthor id="2" name="Yoshii, June" initials="YJ" lastIdx="45" clrIdx="1">
    <p:extLst>
      <p:ext uri="{19B8F6BF-5375-455C-9EA6-DF929625EA0E}">
        <p15:presenceInfo xmlns:p15="http://schemas.microsoft.com/office/powerpoint/2012/main" userId="S-1-5-21-1407069837-2091007605-538272213-30032476" providerId="AD"/>
      </p:ext>
    </p:extLst>
  </p:cmAuthor>
  <p:cmAuthor id="3" name="David Mohr" initials="DM" lastIdx="8" clrIdx="2">
    <p:extLst>
      <p:ext uri="{19B8F6BF-5375-455C-9EA6-DF929625EA0E}">
        <p15:presenceInfo xmlns:p15="http://schemas.microsoft.com/office/powerpoint/2012/main" userId="David Mohr" providerId="None"/>
      </p:ext>
    </p:extLst>
  </p:cmAuthor>
  <p:cmAuthor id="4" name="Charrette, Jen" initials="CJ" lastIdx="7" clrIdx="3">
    <p:extLst>
      <p:ext uri="{19B8F6BF-5375-455C-9EA6-DF929625EA0E}">
        <p15:presenceInfo xmlns:p15="http://schemas.microsoft.com/office/powerpoint/2012/main" userId="Charrette, Jen" providerId="None"/>
      </p:ext>
    </p:extLst>
  </p:cmAuthor>
  <p:cmAuthor id="5" name="Microsoft Office User" initials="MOU" lastIdx="12" clrIdx="4">
    <p:extLst>
      <p:ext uri="{19B8F6BF-5375-455C-9EA6-DF929625EA0E}">
        <p15:presenceInfo xmlns:p15="http://schemas.microsoft.com/office/powerpoint/2012/main" userId="Microsoft Office User" providerId="None"/>
      </p:ext>
    </p:extLst>
  </p:cmAuthor>
  <p:cmAuthor id="6" name="Carol Reece" initials="CR" lastIdx="11" clrIdx="5">
    <p:extLst>
      <p:ext uri="{19B8F6BF-5375-455C-9EA6-DF929625EA0E}">
        <p15:presenceInfo xmlns:p15="http://schemas.microsoft.com/office/powerpoint/2012/main" userId="a67ae08b3f860e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1D0033"/>
    <a:srgbClr val="C4C4C5"/>
    <a:srgbClr val="E3740E"/>
    <a:srgbClr val="2D75E7"/>
    <a:srgbClr val="16966D"/>
    <a:srgbClr val="4E24A7"/>
    <a:srgbClr val="E817E4"/>
    <a:srgbClr val="FE5496"/>
    <a:srgbClr val="B3E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72" autoAdjust="0"/>
    <p:restoredTop sz="89587" autoAdjust="0"/>
  </p:normalViewPr>
  <p:slideViewPr>
    <p:cSldViewPr snapToGrid="0" snapToObjects="1" showGuides="1">
      <p:cViewPr varScale="1">
        <p:scale>
          <a:sx n="67" d="100"/>
          <a:sy n="67" d="100"/>
        </p:scale>
        <p:origin x="372"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2/2/2023</a:t>
            </a:fld>
            <a:endParaRPr lang="en-US" dirty="0"/>
          </a:p>
        </p:txBody>
      </p:sp>
      <p:sp>
        <p:nvSpPr>
          <p:cNvPr id="4" name="Footer Placeholder 3">
            <a:extLst>
              <a:ext uri="{FF2B5EF4-FFF2-40B4-BE49-F238E27FC236}">
                <a16:creationId xmlns:a16="http://schemas.microsoft.com/office/drawing/2014/main" xmlns=""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8503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42113"/>
          </a:xfr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By contrast, cloud computing enables you to think of your infrastructure as software. Software solutions are flexible.</a:t>
            </a:r>
            <a:r>
              <a:rPr lang="en-US" sz="1100" kern="1200" baseline="0" dirty="0">
                <a:solidFill>
                  <a:schemeClr val="tx1"/>
                </a:solidFill>
                <a:effectLst/>
                <a:latin typeface="+mn-lt"/>
                <a:ea typeface="+mn-ea"/>
                <a:cs typeface="+mn-cs"/>
              </a:rPr>
              <a:t> Y</a:t>
            </a:r>
            <a:r>
              <a:rPr lang="en-US" sz="1100" kern="1200" dirty="0">
                <a:solidFill>
                  <a:schemeClr val="tx1"/>
                </a:solidFill>
                <a:effectLst/>
                <a:latin typeface="+mn-lt"/>
                <a:ea typeface="+mn-ea"/>
                <a:cs typeface="+mn-cs"/>
              </a:rPr>
              <a:t>ou can select the cloud services that best match your needs, provision and terminate those resources on-demand, and pay for what you use. You can elastically scale resources up and down in an automated fashion. With the cloud computing model, you can treat resources as temporary and disposable. The flexibility that cloud computing offers enables businesses to implement new solutions quickly and with low upfront costs.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Compared to hardware solutions, software solutions can change much more quickly, easily, and cost-effectively.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Cloud computing helps developers and IT departments avoid undifferentiated work like procurement, maintenance, and capacity planning,</a:t>
            </a:r>
            <a:r>
              <a:rPr lang="en-US" sz="1100" baseline="0" dirty="0"/>
              <a:t> thus</a:t>
            </a:r>
            <a:r>
              <a:rPr lang="en-US" sz="1100" dirty="0"/>
              <a:t> enabling them to focus on what matters most.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As cloud computing has grown in popularity, several different service models and deployment strategies have emerged to help meet the specific needs of different users. Each type of cloud service model and deployment strategy provides you with a different level of control, flexibility, and management. Understanding the differences between these cloud service models and deployment strategies can help you decide what set of services is right for your needs.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70552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030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There are three main cloud service models. Each model represents a different part of the cloud computing stack and gives you a different level of control over your IT resources</a:t>
            </a:r>
            <a:r>
              <a:rPr lang="en-US" sz="1100" kern="1200" dirty="0" smtClean="0">
                <a:solidFill>
                  <a:schemeClr val="tx1"/>
                </a:solidFill>
                <a:effectLst/>
                <a:latin typeface="+mn-lt"/>
                <a:ea typeface="+mn-ea"/>
                <a:cs typeface="+mn-cs"/>
              </a:rPr>
              <a:t>:</a:t>
            </a:r>
            <a:endParaRPr lang="en-US" sz="1100" dirty="0" smtClean="0"/>
          </a:p>
        </p:txBody>
      </p:sp>
    </p:spTree>
    <p:extLst>
      <p:ext uri="{BB962C8B-B14F-4D97-AF65-F5344CB8AC3E}">
        <p14:creationId xmlns:p14="http://schemas.microsoft.com/office/powerpoint/2010/main" val="4179487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355384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210614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1124000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100" kern="1200" dirty="0">
                <a:solidFill>
                  <a:schemeClr val="tx1"/>
                </a:solidFill>
                <a:effectLst/>
                <a:latin typeface="+mn-lt"/>
                <a:ea typeface="+mn-ea"/>
                <a:cs typeface="+mn-cs"/>
              </a:rPr>
              <a:t>There are three main cloud computing deployment models, which represent the cloud environments that your applications can be deployed </a:t>
            </a:r>
            <a:r>
              <a:rPr lang="en-US" sz="1100" kern="1200" dirty="0" smtClean="0">
                <a:solidFill>
                  <a:schemeClr val="tx1"/>
                </a:solidFill>
                <a:effectLst/>
                <a:latin typeface="+mn-lt"/>
                <a:ea typeface="+mn-ea"/>
                <a:cs typeface="+mn-cs"/>
              </a:rPr>
              <a:t>in.</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646046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4017395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195462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4017537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457133">
              <a:lnSpc>
                <a:spcPct val="100000"/>
              </a:lnSpc>
              <a:spcBef>
                <a:spcPts val="0"/>
              </a:spcBef>
              <a:spcAft>
                <a:spcPts val="600"/>
              </a:spcAft>
              <a:buNone/>
              <a:defRPr/>
            </a:pPr>
            <a:r>
              <a:rPr lang="en-US" sz="1100" dirty="0" smtClean="0"/>
              <a:t>There are many similarities between AWS and the traditional, on-premises IT space:</a:t>
            </a:r>
            <a:endParaRPr lang="en-US" sz="1100" dirty="0" smtClean="0">
              <a:cs typeface="Arial" panose="020B0604020202020204" pitchFamily="34" charset="0"/>
            </a:endParaRPr>
          </a:p>
          <a:p>
            <a:pPr marL="171450" lvl="0" indent="-171450" defTabSz="457133">
              <a:lnSpc>
                <a:spcPct val="100000"/>
              </a:lnSpc>
              <a:spcBef>
                <a:spcPts val="0"/>
              </a:spcBef>
              <a:spcAft>
                <a:spcPts val="600"/>
              </a:spcAft>
              <a:defRPr/>
            </a:pPr>
            <a:r>
              <a:rPr lang="en-US" sz="1100" dirty="0" smtClean="0">
                <a:cs typeface="Arial" panose="020B0604020202020204" pitchFamily="34" charset="0"/>
              </a:rPr>
              <a:t>AWS security groups, network access control lists (network ACLs), and AWS Identity and Access Management (IAM) are similar to firewalls, access control lists (ACLs), and administrators.</a:t>
            </a:r>
          </a:p>
          <a:p>
            <a:pPr marL="171450" lvl="0" indent="-171450" defTabSz="457133">
              <a:lnSpc>
                <a:spcPct val="100000"/>
              </a:lnSpc>
              <a:spcBef>
                <a:spcPts val="0"/>
              </a:spcBef>
              <a:spcAft>
                <a:spcPts val="600"/>
              </a:spcAft>
              <a:defRPr/>
            </a:pPr>
            <a:r>
              <a:rPr lang="en-US" sz="1100" dirty="0" smtClean="0">
                <a:cs typeface="Arial" panose="020B0604020202020204" pitchFamily="34" charset="0"/>
              </a:rPr>
              <a:t>Elastic Load Balancing and Amazon Virtual Private Cloud (Amazon VPC) are similar to routers, network pipelines, and switches.</a:t>
            </a:r>
          </a:p>
          <a:p>
            <a:pPr marL="171450" lvl="0" indent="-171450" defTabSz="457133">
              <a:lnSpc>
                <a:spcPct val="100000"/>
              </a:lnSpc>
              <a:spcBef>
                <a:spcPts val="0"/>
              </a:spcBef>
              <a:spcAft>
                <a:spcPts val="600"/>
              </a:spcAft>
              <a:defRPr/>
            </a:pPr>
            <a:r>
              <a:rPr lang="en-US" sz="1100" dirty="0" smtClean="0">
                <a:cs typeface="Arial" panose="020B0604020202020204" pitchFamily="34" charset="0"/>
              </a:rPr>
              <a:t>Amazon Machine Images (AMIs) and Amazon Elastic Compute Cloud (Amazon EC2) instances are similar to on-premises servers.</a:t>
            </a:r>
          </a:p>
          <a:p>
            <a:pPr marL="171450" marR="0" lvl="0" indent="-171450" algn="l" defTabSz="457133" rtl="0" eaLnBrk="1" fontAlgn="auto" latinLnBrk="0" hangingPunct="1">
              <a:lnSpc>
                <a:spcPct val="100000"/>
              </a:lnSpc>
              <a:spcBef>
                <a:spcPts val="0"/>
              </a:spcBef>
              <a:spcAft>
                <a:spcPts val="600"/>
              </a:spcAft>
              <a:buClrTx/>
              <a:buSzTx/>
              <a:buFontTx/>
              <a:buNone/>
              <a:tabLst/>
              <a:defRPr/>
            </a:pPr>
            <a:r>
              <a:rPr lang="en-US" sz="1100" dirty="0" smtClean="0">
                <a:cs typeface="Arial" panose="020B0604020202020204" pitchFamily="34" charset="0"/>
              </a:rPr>
              <a:t>Amazon Elastic Block Store (Amazon EBS), Amazon Elastic File System (Amazon EFS), Amazon Simple Storage Service (Amazon S3), and Amazon Relational Database Service (Amazon RDS) are similar to direct attached storage (DAS), storage area networks (SAN), network attached storage (NAS), and a relational database management service (RDBMS).</a:t>
            </a:r>
          </a:p>
          <a:p>
            <a:pPr marL="171450" lvl="0" indent="-171450" defTabSz="457133">
              <a:lnSpc>
                <a:spcPct val="100000"/>
              </a:lnSpc>
              <a:spcBef>
                <a:spcPts val="0"/>
              </a:spcBef>
              <a:spcAft>
                <a:spcPts val="600"/>
              </a:spcAft>
              <a:defRPr/>
            </a:pPr>
            <a:endParaRPr lang="en-US" sz="1100" dirty="0" smtClean="0">
              <a:cs typeface="Arial" panose="020B0604020202020204" pitchFamily="34" charset="0"/>
            </a:endParaRPr>
          </a:p>
        </p:txBody>
      </p:sp>
    </p:spTree>
    <p:extLst>
      <p:ext uri="{BB962C8B-B14F-4D97-AF65-F5344CB8AC3E}">
        <p14:creationId xmlns:p14="http://schemas.microsoft.com/office/powerpoint/2010/main" val="4038375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u="none" dirty="0"/>
          </a:p>
        </p:txBody>
      </p:sp>
    </p:spTree>
    <p:extLst>
      <p:ext uri="{BB962C8B-B14F-4D97-AF65-F5344CB8AC3E}">
        <p14:creationId xmlns:p14="http://schemas.microsoft.com/office/powerpoint/2010/main" val="215425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173755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t>Small Computer System Interface (SCSI) is a set of standards for physically connecting and transferring data between computers and peripheral devices.</a:t>
            </a:r>
          </a:p>
        </p:txBody>
      </p:sp>
    </p:spTree>
    <p:extLst>
      <p:ext uri="{BB962C8B-B14F-4D97-AF65-F5344CB8AC3E}">
        <p14:creationId xmlns:p14="http://schemas.microsoft.com/office/powerpoint/2010/main" val="1121286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1874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7171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Network File Sharing protocol</a:t>
            </a:r>
            <a:r>
              <a:rPr lang="en-US" sz="1100" baseline="0" dirty="0" smtClean="0"/>
              <a:t> </a:t>
            </a:r>
            <a:r>
              <a:rPr lang="en-US" sz="1100" dirty="0" smtClean="0"/>
              <a:t>(NFS</a:t>
            </a:r>
            <a:r>
              <a:rPr lang="en-US" sz="1100" baseline="0" dirty="0" smtClean="0"/>
              <a:t> </a:t>
            </a:r>
            <a:r>
              <a:rPr lang="en-US" sz="1100" dirty="0" smtClean="0"/>
              <a:t>protocol),</a:t>
            </a:r>
            <a:r>
              <a:rPr lang="en-US" sz="1100" baseline="0" dirty="0" smtClean="0"/>
              <a:t> </a:t>
            </a:r>
            <a:r>
              <a:rPr lang="en-US" sz="1200" b="0" i="0" kern="1200" dirty="0" smtClean="0">
                <a:solidFill>
                  <a:schemeClr val="tx1"/>
                </a:solidFill>
                <a:effectLst/>
                <a:latin typeface="+mn-lt"/>
                <a:ea typeface="+mn-ea"/>
                <a:cs typeface="+mn-cs"/>
              </a:rPr>
              <a:t> Server Message Block protocol (SMB protocol), and Common Internet File System</a:t>
            </a:r>
            <a:r>
              <a:rPr lang="en-US" sz="1200" b="0" i="0" kern="1200" baseline="0" dirty="0" smtClean="0">
                <a:solidFill>
                  <a:schemeClr val="tx1"/>
                </a:solidFill>
                <a:effectLst/>
                <a:latin typeface="+mn-lt"/>
                <a:ea typeface="+mn-ea"/>
                <a:cs typeface="+mn-cs"/>
              </a:rPr>
              <a:t> protocol</a:t>
            </a:r>
            <a:r>
              <a:rPr lang="en-US" sz="1200" b="0" i="0" kern="1200" dirty="0" smtClean="0">
                <a:solidFill>
                  <a:schemeClr val="tx1"/>
                </a:solidFill>
                <a:effectLst/>
                <a:latin typeface="+mn-lt"/>
                <a:ea typeface="+mn-ea"/>
                <a:cs typeface="+mn-cs"/>
              </a:rPr>
              <a:t> (CIFS protocol) are</a:t>
            </a:r>
            <a:r>
              <a:rPr lang="en-US" sz="1200" b="0" i="0" kern="1200" baseline="0" dirty="0" smtClean="0">
                <a:solidFill>
                  <a:schemeClr val="tx1"/>
                </a:solidFill>
                <a:effectLst/>
                <a:latin typeface="+mn-lt"/>
                <a:ea typeface="+mn-ea"/>
                <a:cs typeface="+mn-cs"/>
              </a:rPr>
              <a:t> used in NAS.</a:t>
            </a:r>
            <a:endParaRPr lang="en-US" sz="1100" b="0" dirty="0"/>
          </a:p>
        </p:txBody>
      </p:sp>
    </p:spTree>
    <p:extLst>
      <p:ext uri="{BB962C8B-B14F-4D97-AF65-F5344CB8AC3E}">
        <p14:creationId xmlns:p14="http://schemas.microsoft.com/office/powerpoint/2010/main" val="2550920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Cloud computing is the on-demand delivery of IT resources via the internet with pay-as-you-go pricing.</a:t>
            </a:r>
          </a:p>
          <a:p>
            <a:pPr marL="171450" indent="-171450">
              <a:buFont typeface="Arial" panose="020B0604020202020204" pitchFamily="34" charset="0"/>
              <a:buChar char="•"/>
            </a:pPr>
            <a:r>
              <a:rPr lang="en-US" sz="1100" dirty="0"/>
              <a:t>Cloud computing enables you to think of (and use) your infrastructure as software.</a:t>
            </a:r>
          </a:p>
          <a:p>
            <a:pPr marL="171450" indent="-171450">
              <a:buFont typeface="Arial" panose="020B0604020202020204" pitchFamily="34" charset="0"/>
              <a:buChar char="•"/>
            </a:pPr>
            <a:r>
              <a:rPr lang="en-US" sz="1100" dirty="0"/>
              <a:t>There are three cloud service models: IaaS, PaaS, and SaaS.</a:t>
            </a:r>
          </a:p>
          <a:p>
            <a:pPr marL="171450" indent="-171450">
              <a:buFont typeface="Arial" panose="020B0604020202020204" pitchFamily="34" charset="0"/>
              <a:buChar char="•"/>
            </a:pPr>
            <a:r>
              <a:rPr lang="en-US" sz="1100" dirty="0"/>
              <a:t>There are three cloud deployment models: cloud, hybrid, and on-premises or private cloud.</a:t>
            </a:r>
          </a:p>
          <a:p>
            <a:pPr marL="171450" indent="-171450">
              <a:buFont typeface="Arial" panose="020B0604020202020204" pitchFamily="34" charset="0"/>
              <a:buChar char="•"/>
            </a:pPr>
            <a:r>
              <a:rPr lang="en-US" sz="1100" dirty="0"/>
              <a:t>There are many AWS service analogs for the traditional, on-premises IT space.</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077572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Section 2: Advantages of cloud</a:t>
            </a:r>
            <a:r>
              <a:rPr lang="en-US" sz="1100" kern="1200" baseline="0" dirty="0">
                <a:solidFill>
                  <a:schemeClr val="tx1"/>
                </a:solidFill>
                <a:effectLst/>
                <a:latin typeface="+mn-lt"/>
                <a:ea typeface="+mn-ea"/>
                <a:cs typeface="+mn-cs"/>
              </a:rPr>
              <a:t> computing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Why are so many companies interested in moving to the cloud? This section presents six advantages of cloud computing.</a:t>
            </a:r>
          </a:p>
        </p:txBody>
      </p:sp>
    </p:spTree>
    <p:extLst>
      <p:ext uri="{BB962C8B-B14F-4D97-AF65-F5344CB8AC3E}">
        <p14:creationId xmlns:p14="http://schemas.microsoft.com/office/powerpoint/2010/main" val="224990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endParaRPr lang="en-US" sz="1100" dirty="0"/>
          </a:p>
        </p:txBody>
      </p:sp>
    </p:spTree>
    <p:extLst>
      <p:ext uri="{BB962C8B-B14F-4D97-AF65-F5344CB8AC3E}">
        <p14:creationId xmlns:p14="http://schemas.microsoft.com/office/powerpoint/2010/main" val="2116521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1903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#2—Benefit from massive economies of scale</a:t>
            </a:r>
            <a:r>
              <a:rPr lang="en-US" sz="1100" dirty="0"/>
              <a:t>: By using cloud computing, you can achieve a lower variable cost than you can get on your own. Because usage from hundreds of thousands of customers is aggregated in the cloud, providers such as AWS can achieve higher economies of scale, which translates into lower pay-as-you-go prices.</a:t>
            </a:r>
          </a:p>
        </p:txBody>
      </p:sp>
    </p:spTree>
    <p:extLst>
      <p:ext uri="{BB962C8B-B14F-4D97-AF65-F5344CB8AC3E}">
        <p14:creationId xmlns:p14="http://schemas.microsoft.com/office/powerpoint/2010/main" val="365470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24501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#3—Stop guessing capacity</a:t>
            </a:r>
            <a:r>
              <a:rPr lang="en-US" sz="1100" dirty="0"/>
              <a:t>: Eliminate guessing about your infrastructure capacity needs. When you make a capacity decision before </a:t>
            </a:r>
            <a:r>
              <a:rPr lang="en-US" sz="1100" u="none" dirty="0"/>
              <a:t>you deploy </a:t>
            </a:r>
            <a:r>
              <a:rPr lang="en-US" sz="1100" dirty="0"/>
              <a:t>an application, you often either have </a:t>
            </a:r>
            <a:r>
              <a:rPr lang="en-US" sz="1100" b="1" dirty="0"/>
              <a:t>expensive idle resources or deal</a:t>
            </a:r>
            <a:r>
              <a:rPr lang="en-US" sz="1100" b="1" baseline="0" dirty="0"/>
              <a:t> wit</a:t>
            </a:r>
            <a:r>
              <a:rPr lang="en-US" sz="1100" b="1" dirty="0"/>
              <a:t>h limited capacity</a:t>
            </a:r>
            <a:r>
              <a:rPr lang="en-US" sz="1100" dirty="0"/>
              <a:t>. With cloud computing, these problems go away. You can access as much or as little as you need, and scale up and down as required with only a few minutes’ notice.</a:t>
            </a:r>
          </a:p>
        </p:txBody>
      </p:sp>
    </p:spTree>
    <p:extLst>
      <p:ext uri="{BB962C8B-B14F-4D97-AF65-F5344CB8AC3E}">
        <p14:creationId xmlns:p14="http://schemas.microsoft.com/office/powerpoint/2010/main" val="2137873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921692"/>
          </a:xfrm>
        </p:spPr>
        <p:txBody>
          <a:bodyPr/>
          <a:lstStyle/>
          <a:p>
            <a:pPr defTabSz="457133">
              <a:spcBef>
                <a:spcPct val="0"/>
              </a:spcBef>
              <a:spcAft>
                <a:spcPts val="600"/>
              </a:spcAft>
              <a:defRPr/>
            </a:pPr>
            <a:r>
              <a:rPr lang="en-US" sz="1100" b="1" dirty="0"/>
              <a:t>Advantage #4—Increase speed and agility</a:t>
            </a:r>
            <a:r>
              <a:rPr lang="en-US" sz="1100" dirty="0"/>
              <a:t>: In a cloud computing environment, new IT resources are only a click away, which means that you reduce the time it takes to make those resources available to your developers from weeks to just minutes. </a:t>
            </a:r>
            <a:r>
              <a:rPr lang="en-US" sz="1100" u="none" dirty="0"/>
              <a:t>The result is </a:t>
            </a:r>
            <a:r>
              <a:rPr lang="en-US" sz="1100" dirty="0"/>
              <a:t>a dramatic </a:t>
            </a:r>
            <a:r>
              <a:rPr lang="en-US" sz="1100" b="1" dirty="0"/>
              <a:t>increase in agility</a:t>
            </a:r>
            <a:r>
              <a:rPr lang="en-US" sz="1100" dirty="0"/>
              <a:t> for the organization because the cost and time </a:t>
            </a:r>
            <a:r>
              <a:rPr lang="en-US" sz="1100" u="none" dirty="0"/>
              <a:t>that</a:t>
            </a:r>
            <a:r>
              <a:rPr lang="en-US" sz="1100" dirty="0"/>
              <a:t> it takes to </a:t>
            </a:r>
            <a:r>
              <a:rPr lang="en-US" sz="1100" dirty="0" smtClean="0"/>
              <a:t>experiment </a:t>
            </a:r>
            <a:r>
              <a:rPr lang="en-US" sz="1100" dirty="0"/>
              <a:t>and develop </a:t>
            </a:r>
            <a:r>
              <a:rPr lang="en-US" sz="1100" u="none" dirty="0"/>
              <a:t>are</a:t>
            </a:r>
            <a:r>
              <a:rPr lang="en-US" sz="1100" dirty="0"/>
              <a:t> significantly lower</a:t>
            </a:r>
            <a:r>
              <a:rPr lang="en-US" sz="1100" dirty="0" smtClean="0"/>
              <a:t>.</a:t>
            </a:r>
          </a:p>
          <a:p>
            <a:pPr defTabSz="457133">
              <a:spcBef>
                <a:spcPct val="0"/>
              </a:spcBef>
              <a:spcAft>
                <a:spcPts val="600"/>
              </a:spcAft>
              <a:defRPr/>
            </a:pPr>
            <a:r>
              <a:rPr lang="en-US" sz="1100" dirty="0" smtClean="0"/>
              <a:t>Example: Running machine</a:t>
            </a:r>
            <a:r>
              <a:rPr lang="en-US" sz="1100" baseline="0" dirty="0" smtClean="0"/>
              <a:t> learning application with huge datasets.</a:t>
            </a:r>
            <a:endParaRPr lang="en-US" sz="1100" dirty="0"/>
          </a:p>
        </p:txBody>
      </p:sp>
    </p:spTree>
    <p:extLst>
      <p:ext uri="{BB962C8B-B14F-4D97-AF65-F5344CB8AC3E}">
        <p14:creationId xmlns:p14="http://schemas.microsoft.com/office/powerpoint/2010/main" val="2522802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#5—Stop spending money on running and maintaining data centers</a:t>
            </a:r>
            <a:r>
              <a:rPr lang="en-US" sz="1100" dirty="0"/>
              <a:t>: Focus on projects that differentiate your business instead of focusing on the infrastructure. Cloud computing enables you to focus on your own customers instead of the </a:t>
            </a:r>
            <a:r>
              <a:rPr lang="en-US" sz="1100" u="none" dirty="0"/>
              <a:t>heavy lifting</a:t>
            </a:r>
            <a:r>
              <a:rPr lang="en-US" sz="1100" dirty="0"/>
              <a:t> of racking, stacking, and powering servers.</a:t>
            </a:r>
          </a:p>
        </p:txBody>
      </p:sp>
    </p:spTree>
    <p:extLst>
      <p:ext uri="{BB962C8B-B14F-4D97-AF65-F5344CB8AC3E}">
        <p14:creationId xmlns:p14="http://schemas.microsoft.com/office/powerpoint/2010/main" val="393343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768424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endParaRPr lang="en-US" sz="1100" dirty="0"/>
          </a:p>
        </p:txBody>
      </p:sp>
    </p:spTree>
    <p:extLst>
      <p:ext uri="{BB962C8B-B14F-4D97-AF65-F5344CB8AC3E}">
        <p14:creationId xmlns:p14="http://schemas.microsoft.com/office/powerpoint/2010/main" val="539224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 the six advantages of cloud computing:</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Trade capital expense for variable expense</a:t>
            </a:r>
            <a:endParaRPr lang="en-US" sz="1100" strike="sngStrike" dirty="0"/>
          </a:p>
          <a:p>
            <a:pPr marL="171450" indent="-171450">
              <a:buFont typeface="Arial" panose="020B0604020202020204" pitchFamily="34" charset="0"/>
              <a:buChar char="•"/>
            </a:pPr>
            <a:r>
              <a:rPr lang="en-US" sz="1100" dirty="0"/>
              <a:t>Massive economies of scale</a:t>
            </a:r>
            <a:endParaRPr lang="en-US" sz="1100" strike="sngStrike" dirty="0"/>
          </a:p>
          <a:p>
            <a:pPr marL="171450" indent="-171450">
              <a:buFont typeface="Arial" panose="020B0604020202020204" pitchFamily="34" charset="0"/>
              <a:buChar char="•"/>
            </a:pPr>
            <a:r>
              <a:rPr lang="en-US" sz="1100" dirty="0"/>
              <a:t>Stop guessing capacity</a:t>
            </a:r>
            <a:endParaRPr lang="en-US" sz="1100" strike="sngStrike" dirty="0"/>
          </a:p>
          <a:p>
            <a:pPr marL="171450" indent="-171450">
              <a:buFont typeface="Arial" panose="020B0604020202020204" pitchFamily="34" charset="0"/>
              <a:buChar char="•"/>
            </a:pPr>
            <a:r>
              <a:rPr lang="en-US" sz="1100" dirty="0"/>
              <a:t>Increase speed and agility</a:t>
            </a:r>
            <a:endParaRPr lang="en-US" sz="1100" strike="sngStrike" dirty="0"/>
          </a:p>
          <a:p>
            <a:pPr marL="171450" indent="-171450">
              <a:buFont typeface="Arial" panose="020B0604020202020204" pitchFamily="34" charset="0"/>
              <a:buChar char="•"/>
            </a:pPr>
            <a:r>
              <a:rPr lang="en-US" sz="1100" dirty="0"/>
              <a:t>Stop spending money on running and maintaining data centers</a:t>
            </a:r>
            <a:endParaRPr lang="en-US" sz="1100" strike="sngStrike" dirty="0"/>
          </a:p>
          <a:p>
            <a:pPr marL="171450" indent="-171450">
              <a:buFont typeface="Arial" panose="020B0604020202020204" pitchFamily="34" charset="0"/>
              <a:buChar char="•"/>
            </a:pPr>
            <a:r>
              <a:rPr lang="en-US" sz="1100" dirty="0"/>
              <a:t>Go global in minutes</a:t>
            </a:r>
            <a:endParaRPr lang="en-US" sz="1100" strike="sngStrike" dirty="0"/>
          </a:p>
        </p:txBody>
      </p:sp>
    </p:spTree>
    <p:extLst>
      <p:ext uri="{BB962C8B-B14F-4D97-AF65-F5344CB8AC3E}">
        <p14:creationId xmlns:p14="http://schemas.microsoft.com/office/powerpoint/2010/main" val="1830517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68016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Tree>
    <p:extLst>
      <p:ext uri="{BB962C8B-B14F-4D97-AF65-F5344CB8AC3E}">
        <p14:creationId xmlns:p14="http://schemas.microsoft.com/office/powerpoint/2010/main" val="79134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Tree>
    <p:extLst>
      <p:ext uri="{BB962C8B-B14F-4D97-AF65-F5344CB8AC3E}">
        <p14:creationId xmlns:p14="http://schemas.microsoft.com/office/powerpoint/2010/main" val="3443658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31103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22784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36581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In the traditional computing model, infrastructure is thought of as hardware. Hardware solutions are physical, which means they require space, staff, physical security, planning, and capital expenditure.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addition to significant upfront investment, another prohibitive aspect of traditional computing is the long hardware procurement cycle that involves acquiring, provisioning, and maintaining on-premises </a:t>
            </a:r>
            <a:r>
              <a:rPr lang="en-US" sz="1100" kern="1200" dirty="0" smtClean="0">
                <a:solidFill>
                  <a:schemeClr val="tx1"/>
                </a:solidFill>
                <a:effectLst/>
                <a:latin typeface="+mn-lt"/>
                <a:ea typeface="+mn-ea"/>
                <a:cs typeface="+mn-cs"/>
              </a:rPr>
              <a:t>infrastructure (Gen 10 Server Price 2800 USD 0.65 million PKR.).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With a hardware solution, you must ask if there is enough resource capacity or sufficient storage to meet your needs, and you provision capacity by guessing theoretical maximum peaks. If you don’t meet your projected maximum peak, then you pay for expensive resources that stay idle. If you exceed your projected maximum peak, then you don’t have sufficient capacity to meet your needs. And if your needs change, then you must spend the time, effort, and money required to implement a new solution.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example, if you wanted to provision a new </a:t>
            </a:r>
            <a:r>
              <a:rPr lang="en-US" sz="1100" u="none"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you would need to buy the hardware, rack and stack it, put it in a data center, and then manage it or have someone else manage it. This approach is expensive and time-consuming.</a:t>
            </a:r>
          </a:p>
        </p:txBody>
      </p:sp>
    </p:spTree>
    <p:extLst>
      <p:ext uri="{BB962C8B-B14F-4D97-AF65-F5344CB8AC3E}">
        <p14:creationId xmlns:p14="http://schemas.microsoft.com/office/powerpoint/2010/main" val="3118949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xmlns=""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xmlns="" id="{63FC9937-4309-1345-9FFE-12A8DD2FC6B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xmlns=""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xmlns="" id="{BE8EE179-7D32-EC44-9957-395A214B62C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FD64CDEF-A244-5649-B243-5BDF609659DF}"/>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49C5B5F-9EDC-CD4D-BA0B-49411FD11BBC}"/>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xmlns=""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xmlns=""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xmlns=""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xmlns="" id="{075ED423-869B-CA42-83F6-A40BF01C3EB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49A7927A-C274-E848-B9FC-75CF0763AED5}"/>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xmlns=""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xmlns=""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xmlns=""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xmlns=""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xmlns=""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xmlns=""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xmlns=""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xmlns=""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xmlns=""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xmlns=""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xmlns="" id="{FBF3F200-BB4F-664F-876E-B587463197E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xmlns="" id="{C99A9892-B85D-B746-B8F0-8DD0CF1EABE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4" name="Picture Placeholder 3">
            <a:extLst>
              <a:ext uri="{FF2B5EF4-FFF2-40B4-BE49-F238E27FC236}">
                <a16:creationId xmlns:a16="http://schemas.microsoft.com/office/drawing/2014/main" xmlns=""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xmlns=""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23" name="Text Placeholder 2">
            <a:extLst>
              <a:ext uri="{FF2B5EF4-FFF2-40B4-BE49-F238E27FC236}">
                <a16:creationId xmlns:a16="http://schemas.microsoft.com/office/drawing/2014/main" xmlns=""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25" name="Text Placeholder 2">
            <a:extLst>
              <a:ext uri="{FF2B5EF4-FFF2-40B4-BE49-F238E27FC236}">
                <a16:creationId xmlns:a16="http://schemas.microsoft.com/office/drawing/2014/main" xmlns=""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xmlns=""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xmlns=""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xmlns=""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xmlns="" id="{F7CCF82A-4490-0644-8968-C198DF5F3F30}"/>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xmlns=""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xmlns=""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xmlns=""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xmlns="" id="{8DBCFF47-80C8-FA4F-9A18-B92FA7DC4DF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xmlns=""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xmlns="" id="{BE6AEB20-C247-9049-A91B-EA79979980DA}"/>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 uri="{C183D7F6-B498-43B3-948B-1728B52AA6E4}">
                <adec:decorative xmlns:adec="http://schemas.microsoft.com/office/drawing/2017/decorative" xmlns=""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xmlns="" id="{1FCA25A4-C80D-FC44-8153-D8376A9E41F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xmlns=""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xmlns=""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xmlns="" id="{6636900F-FBBE-9846-A194-AC5CF173B39F}"/>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xmlns="" id="{68A38432-CE99-3E4B-B087-73EB0F09CDB2}"/>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xmlns="" id="{F86437D1-E7F9-2F42-864E-95D935B7DAF8}"/>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xmlns=""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xmlns="" id="{40DE264E-2087-B647-8F60-282FE0A1DE11}"/>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xmlns=""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xmlns=""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19" name="Text Placeholder 3">
            <a:extLst>
              <a:ext uri="{FF2B5EF4-FFF2-40B4-BE49-F238E27FC236}">
                <a16:creationId xmlns:a16="http://schemas.microsoft.com/office/drawing/2014/main" xmlns=""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0" name="Text Placeholder 3">
            <a:extLst>
              <a:ext uri="{FF2B5EF4-FFF2-40B4-BE49-F238E27FC236}">
                <a16:creationId xmlns:a16="http://schemas.microsoft.com/office/drawing/2014/main" xmlns=""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xmlns=""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xmlns=""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xmlns=""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xmlns=""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7" name="Text Placeholder 3">
            <a:extLst>
              <a:ext uri="{FF2B5EF4-FFF2-40B4-BE49-F238E27FC236}">
                <a16:creationId xmlns:a16="http://schemas.microsoft.com/office/drawing/2014/main" xmlns=""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xmlns=""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xmlns=""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xmlns=""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xmlns=""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xmlns=""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xmlns=""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xmlns="" id="{D654C84E-7AFF-4E43-BC29-5AF15F0EFE3A}"/>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xmlns=""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xmlns="" id="{A51D4E80-7282-594D-8256-F973AFF71D56}"/>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xmlns="" id="{7F32C9FB-A505-8F4E-99FC-1B161C930668}"/>
              </a:ext>
              <a:ext uri="{C183D7F6-B498-43B3-948B-1728B52AA6E4}">
                <adec:decorative xmlns:adec="http://schemas.microsoft.com/office/drawing/2017/decorative" xmlns=""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xmlns=""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xmlns="" id="{91A5F71C-941B-424B-B0F4-B91497513EB8}"/>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xmlns=""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xmlns="" id="{7D651C47-09F6-C947-968C-92FC59515123}"/>
              </a:ext>
              <a:ext uri="{C183D7F6-B498-43B3-948B-1728B52AA6E4}">
                <adec:decorative xmlns:adec="http://schemas.microsoft.com/office/drawing/2017/decorative" xmlns=""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xmlns=""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xmlns=""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xmlns="" id="{280E0825-B265-3846-8BB3-B9ECFCCA9B2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xmlns="" id="{A9C4F210-2650-3942-9632-6074E8F12704}"/>
              </a:ext>
              <a:ext uri="{C183D7F6-B498-43B3-948B-1728B52AA6E4}">
                <adec:decorative xmlns:adec="http://schemas.microsoft.com/office/drawing/2017/decorative" xmlns=""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xmlns=""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xmlns=""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xmlns="" id="{83936176-BBC4-344F-8FD9-CD6D76107A13}"/>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xmlns=""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xmlns="" id="{18DE245B-4FD3-2740-8BED-8269A8D5C217}"/>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xmlns=""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xmlns="" id="{DBF8715D-4D79-7041-A43B-D5474972C91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xmlns=""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xmlns="" id="{69573A30-3961-C94C-A15D-1FC70640BAA5}"/>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BF6D2BA4-6287-854B-A5A3-81A95726CF44}"/>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xmlns=""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xmlns=""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xmlns=""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xmlns="" id="{EAED9FF8-3030-4E4D-ADC0-FA2315FD54F2}"/>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xmlns="" id="{BCD2DB21-CEFB-4A4D-B8DA-776FFE4E65ED}"/>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xmlns=""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xmlns=""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xmlns="" id="{6552EEA6-13B7-F947-9C14-50FE89679658}"/>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xmlns="" id="{503D402F-215B-FB47-825A-3E2774C59C1B}"/>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xmlns=""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xmlns=""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xmlns=""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xmlns=""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xmlns="" id="{99B9B80A-7CBE-8F4D-B2B0-66F7C285B4DD}"/>
              </a:ex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xmlns="" id="{2D28D2B2-887B-C449-B54F-A6016CBDBCB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xmlns=""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3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0.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6.png"/><Relationship Id="rId26" Type="http://schemas.openxmlformats.org/officeDocument/2006/relationships/image" Target="../media/image30.png"/><Relationship Id="rId21" Type="http://schemas.openxmlformats.org/officeDocument/2006/relationships/image" Target="../media/image32.svg"/><Relationship Id="rId34" Type="http://schemas.openxmlformats.org/officeDocument/2006/relationships/image" Target="../media/image34.png"/><Relationship Id="rId7" Type="http://schemas.openxmlformats.org/officeDocument/2006/relationships/image" Target="../media/image19.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tags" Target="../tags/tag44.xml"/><Relationship Id="rId16" Type="http://schemas.openxmlformats.org/officeDocument/2006/relationships/image" Target="../media/image25.png"/><Relationship Id="rId20" Type="http://schemas.openxmlformats.org/officeDocument/2006/relationships/image" Target="../media/image27.png"/><Relationship Id="rId29" Type="http://schemas.openxmlformats.org/officeDocument/2006/relationships/image" Target="../media/image40.svg"/><Relationship Id="rId1" Type="http://schemas.openxmlformats.org/officeDocument/2006/relationships/tags" Target="../tags/tag43.xml"/><Relationship Id="rId6" Type="http://schemas.openxmlformats.org/officeDocument/2006/relationships/image" Target="../media/image18.emf"/><Relationship Id="rId11" Type="http://schemas.openxmlformats.org/officeDocument/2006/relationships/image" Target="../media/image22.png"/><Relationship Id="rId24" Type="http://schemas.openxmlformats.org/officeDocument/2006/relationships/image" Target="../media/image29.png"/><Relationship Id="rId32" Type="http://schemas.openxmlformats.org/officeDocument/2006/relationships/image" Target="../media/image33.png"/><Relationship Id="rId37" Type="http://schemas.openxmlformats.org/officeDocument/2006/relationships/image" Target="../media/image48.svg"/><Relationship Id="rId5" Type="http://schemas.openxmlformats.org/officeDocument/2006/relationships/image" Target="../media/image17.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1.png"/><Relationship Id="rId36" Type="http://schemas.openxmlformats.org/officeDocument/2006/relationships/image" Target="../media/image35.png"/><Relationship Id="rId10" Type="http://schemas.openxmlformats.org/officeDocument/2006/relationships/image" Target="../media/image21.emf"/><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notesSlide" Target="../notesSlides/notesSlide19.xml"/><Relationship Id="rId9" Type="http://schemas.openxmlformats.org/officeDocument/2006/relationships/image" Target="../media/image20.svg"/><Relationship Id="rId14" Type="http://schemas.openxmlformats.org/officeDocument/2006/relationships/image" Target="../media/image24.png"/><Relationship Id="rId22" Type="http://schemas.openxmlformats.org/officeDocument/2006/relationships/image" Target="../media/image28.png"/><Relationship Id="rId27" Type="http://schemas.openxmlformats.org/officeDocument/2006/relationships/image" Target="../media/image38.svg"/><Relationship Id="rId30" Type="http://schemas.openxmlformats.org/officeDocument/2006/relationships/image" Target="../media/image32.png"/><Relationship Id="rId35" Type="http://schemas.openxmlformats.org/officeDocument/2006/relationships/image" Target="../media/image46.svg"/><Relationship Id="rId8" Type="http://schemas.openxmlformats.org/officeDocument/2006/relationships/image" Target="../media/image20.png"/><Relationship Id="rId3"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49.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29.xml"/><Relationship Id="rId7" Type="http://schemas.openxmlformats.org/officeDocument/2006/relationships/image" Target="../media/image45.png"/><Relationship Id="rId2" Type="http://schemas.openxmlformats.org/officeDocument/2006/relationships/slideLayout" Target="../slideLayouts/slideLayout18.xml"/><Relationship Id="rId1" Type="http://schemas.openxmlformats.org/officeDocument/2006/relationships/tags" Target="../tags/tag50.xml"/><Relationship Id="rId6" Type="http://schemas.openxmlformats.org/officeDocument/2006/relationships/image" Target="../media/image44.png"/><Relationship Id="rId5" Type="http://schemas.openxmlformats.org/officeDocument/2006/relationships/image" Target="../media/image53.sv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30.xml"/><Relationship Id="rId7" Type="http://schemas.openxmlformats.org/officeDocument/2006/relationships/image" Target="../media/image50.png"/><Relationship Id="rId2" Type="http://schemas.openxmlformats.org/officeDocument/2006/relationships/slideLayout" Target="../slideLayouts/slideLayout18.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5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2.xml"/><Relationship Id="rId7" Type="http://schemas.openxmlformats.org/officeDocument/2006/relationships/image" Target="../media/image56.png"/><Relationship Id="rId2" Type="http://schemas.openxmlformats.org/officeDocument/2006/relationships/slideLayout" Target="../slideLayouts/slideLayout18.xml"/><Relationship Id="rId1" Type="http://schemas.openxmlformats.org/officeDocument/2006/relationships/tags" Target="../tags/tag53.xml"/><Relationship Id="rId6" Type="http://schemas.openxmlformats.org/officeDocument/2006/relationships/image" Target="../media/image55.png"/><Relationship Id="rId5" Type="http://schemas.microsoft.com/office/2007/relationships/hdphoto" Target="../media/hdphoto1.wdp"/><Relationship Id="rId4" Type="http://schemas.openxmlformats.org/officeDocument/2006/relationships/image" Target="../media/image54.png"/><Relationship Id="rId9"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61.png"/><Relationship Id="rId2" Type="http://schemas.openxmlformats.org/officeDocument/2006/relationships/slideLayout" Target="../slideLayouts/slideLayout18.xml"/><Relationship Id="rId1" Type="http://schemas.openxmlformats.org/officeDocument/2006/relationships/tags" Target="../tags/tag5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3.xml"/><Relationship Id="rId1" Type="http://schemas.openxmlformats.org/officeDocument/2006/relationships/tags" Target="../tags/tag5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C6B6C6-19C5-4814-8A23-E7A1FF5513E7}"/>
              </a:ext>
            </a:extLst>
          </p:cNvPr>
          <p:cNvSpPr>
            <a:spLocks noGrp="1"/>
          </p:cNvSpPr>
          <p:nvPr>
            <p:ph type="ctrTitle"/>
          </p:nvPr>
        </p:nvSpPr>
        <p:spPr>
          <a:xfrm>
            <a:off x="745587" y="1122363"/>
            <a:ext cx="10550769" cy="2387600"/>
          </a:xfrm>
        </p:spPr>
        <p:txBody>
          <a:bodyPr>
            <a:normAutofit fontScale="90000"/>
          </a:bodyPr>
          <a:lstStyle/>
          <a:p>
            <a:pPr algn="ctr"/>
            <a:r>
              <a:rPr lang="en-US" dirty="0" smtClean="0"/>
              <a:t>Intro to Cloud </a:t>
            </a:r>
            <a:r>
              <a:rPr lang="en-US" dirty="0"/>
              <a:t>Computing</a:t>
            </a:r>
            <a:br>
              <a:rPr lang="en-US" dirty="0"/>
            </a:br>
            <a:r>
              <a:rPr lang="en-US" dirty="0" smtClean="0"/>
              <a:t>CS4037 </a:t>
            </a:r>
            <a:r>
              <a:rPr lang="en-US" dirty="0"/>
              <a:t>(</a:t>
            </a:r>
            <a:r>
              <a:rPr lang="en-US" dirty="0" smtClean="0"/>
              <a:t>BCS-6A)</a:t>
            </a:r>
            <a:r>
              <a:rPr lang="en-US" dirty="0"/>
              <a:t/>
            </a:r>
            <a:br>
              <a:rPr lang="en-US" dirty="0"/>
            </a:br>
            <a:r>
              <a:rPr lang="en-US" dirty="0"/>
              <a:t>Lecture </a:t>
            </a:r>
            <a:r>
              <a:rPr lang="en-US" dirty="0" smtClean="0"/>
              <a:t>02</a:t>
            </a:r>
            <a:endParaRPr lang="en-US" dirty="0"/>
          </a:p>
        </p:txBody>
      </p:sp>
      <p:sp>
        <p:nvSpPr>
          <p:cNvPr id="3" name="Subtitle 2">
            <a:extLst>
              <a:ext uri="{FF2B5EF4-FFF2-40B4-BE49-F238E27FC236}">
                <a16:creationId xmlns="" xmlns:a16="http://schemas.microsoft.com/office/drawing/2014/main" id="{C8646435-1434-4F65-8F85-5E785E9B8571}"/>
              </a:ext>
            </a:extLst>
          </p:cNvPr>
          <p:cNvSpPr>
            <a:spLocks noGrp="1"/>
          </p:cNvSpPr>
          <p:nvPr>
            <p:ph type="subTitle" idx="4294967295"/>
          </p:nvPr>
        </p:nvSpPr>
        <p:spPr>
          <a:xfrm>
            <a:off x="1524000" y="4326970"/>
            <a:ext cx="9144000" cy="1655762"/>
          </a:xfrm>
          <a:prstGeom prst="rect">
            <a:avLst/>
          </a:prstGeom>
        </p:spPr>
        <p:txBody>
          <a:bodyPr/>
          <a:lstStyle/>
          <a:p>
            <a:pPr marL="0" indent="0" algn="ctr">
              <a:buNone/>
            </a:pPr>
            <a:r>
              <a:rPr lang="en-US" dirty="0"/>
              <a:t>Instructor: </a:t>
            </a:r>
            <a:r>
              <a:rPr lang="en-US" dirty="0" smtClean="0"/>
              <a:t>Danyal </a:t>
            </a:r>
            <a:r>
              <a:rPr lang="en-US" dirty="0" err="1" smtClean="0"/>
              <a:t>Farhat</a:t>
            </a:r>
            <a:endParaRPr lang="en-US" dirty="0"/>
          </a:p>
          <a:p>
            <a:pPr marL="0" indent="0" algn="ctr">
              <a:buNone/>
            </a:pPr>
            <a:r>
              <a:rPr lang="en-US" dirty="0" smtClean="0"/>
              <a:t>Lecturer, </a:t>
            </a:r>
            <a:r>
              <a:rPr lang="en-US" dirty="0"/>
              <a:t>Department of Computer Science, FAST</a:t>
            </a:r>
          </a:p>
          <a:p>
            <a:pPr marL="0" indent="0" algn="ctr">
              <a:buNone/>
            </a:pPr>
            <a:r>
              <a:rPr lang="en-US" dirty="0" smtClean="0"/>
              <a:t>31 January, 2023</a:t>
            </a:r>
            <a:endParaRPr lang="en-US" dirty="0"/>
          </a:p>
        </p:txBody>
      </p:sp>
    </p:spTree>
    <p:extLst>
      <p:ext uri="{BB962C8B-B14F-4D97-AF65-F5344CB8AC3E}">
        <p14:creationId xmlns:p14="http://schemas.microsoft.com/office/powerpoint/2010/main" val="1146245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430212"/>
            <a:ext cx="9034272" cy="474119"/>
          </a:xfrm>
        </p:spPr>
        <p:txBody>
          <a:bodyPr/>
          <a:lstStyle/>
          <a:p>
            <a:r>
              <a:rPr lang="en-US" dirty="0"/>
              <a:t>Cloud computing model</a:t>
            </a:r>
          </a:p>
        </p:txBody>
      </p:sp>
      <p:pic>
        <p:nvPicPr>
          <p:cNvPr id="10" name="Picture 9" descr="Shows five columns of strings of bits.">
            <a:extLst>
              <a:ext uri="{FF2B5EF4-FFF2-40B4-BE49-F238E27FC236}">
                <a16:creationId xmlns:a16="http://schemas.microsoft.com/office/drawing/2014/main" xmlns="" id="{9D9D696E-B1A3-4003-8E71-AB99BD4F8CC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6">
            <a:extLst>
              <a:ext uri="{FF2B5EF4-FFF2-40B4-BE49-F238E27FC236}">
                <a16:creationId xmlns:a16="http://schemas.microsoft.com/office/drawing/2014/main" xmlns="" id="{89AE17E4-F3C7-4E16-A35D-54E0EAD634A1}"/>
              </a:ext>
            </a:extLst>
          </p:cNvPr>
          <p:cNvSpPr txBox="1">
            <a:spLocks/>
          </p:cNvSpPr>
          <p:nvPr/>
        </p:nvSpPr>
        <p:spPr>
          <a:xfrm>
            <a:off x="5439722" y="1551141"/>
            <a:ext cx="6736078" cy="49133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latin typeface="+mj-lt"/>
              </a:rPr>
              <a:t>Infrastructure as software</a:t>
            </a:r>
          </a:p>
          <a:p>
            <a:pPr marL="457200" indent="-457200"/>
            <a:r>
              <a:rPr lang="en-US" dirty="0">
                <a:latin typeface="+mj-lt"/>
              </a:rPr>
              <a:t>Software solutions:</a:t>
            </a:r>
          </a:p>
          <a:p>
            <a:pPr marL="914400" lvl="1" indent="-457200"/>
            <a:r>
              <a:rPr lang="en-US" sz="2800" dirty="0">
                <a:latin typeface="+mj-lt"/>
              </a:rPr>
              <a:t>Are </a:t>
            </a:r>
            <a:r>
              <a:rPr lang="en-US" sz="2800" dirty="0">
                <a:solidFill>
                  <a:srgbClr val="333399"/>
                </a:solidFill>
                <a:latin typeface="+mj-lt"/>
              </a:rPr>
              <a:t>flexible</a:t>
            </a:r>
          </a:p>
          <a:p>
            <a:pPr marL="914400" lvl="1" indent="-457200"/>
            <a:r>
              <a:rPr lang="en-US" sz="2800" dirty="0">
                <a:latin typeface="+mj-lt"/>
              </a:rPr>
              <a:t>Can change more quickly, easily, and </a:t>
            </a:r>
            <a:r>
              <a:rPr lang="en-US" sz="2800" dirty="0">
                <a:solidFill>
                  <a:srgbClr val="333399"/>
                </a:solidFill>
                <a:latin typeface="+mj-lt"/>
              </a:rPr>
              <a:t>cost-effectively</a:t>
            </a:r>
            <a:r>
              <a:rPr lang="en-US" sz="2800" dirty="0">
                <a:latin typeface="+mj-lt"/>
              </a:rPr>
              <a:t> than hardware </a:t>
            </a:r>
            <a:r>
              <a:rPr lang="en-US" sz="2800" dirty="0" smtClean="0">
                <a:latin typeface="+mj-lt"/>
              </a:rPr>
              <a:t>solutions</a:t>
            </a:r>
          </a:p>
          <a:p>
            <a:pPr marL="914400" lvl="1" indent="-457200"/>
            <a:r>
              <a:rPr lang="en-US" sz="2800" dirty="0" smtClean="0">
                <a:latin typeface="+mj-lt"/>
              </a:rPr>
              <a:t>Eliminate </a:t>
            </a:r>
            <a:r>
              <a:rPr lang="en-US" sz="2800" dirty="0">
                <a:latin typeface="+mj-lt"/>
              </a:rPr>
              <a:t>the undifferentiated </a:t>
            </a:r>
            <a:r>
              <a:rPr lang="en-US" sz="2800" dirty="0">
                <a:solidFill>
                  <a:srgbClr val="333399"/>
                </a:solidFill>
                <a:latin typeface="+mj-lt"/>
              </a:rPr>
              <a:t>heavy-lifting</a:t>
            </a:r>
            <a:r>
              <a:rPr lang="en-US" sz="2800" dirty="0">
                <a:latin typeface="+mj-lt"/>
              </a:rPr>
              <a:t> </a:t>
            </a:r>
            <a:r>
              <a:rPr lang="en-US" sz="2800" dirty="0" smtClean="0">
                <a:latin typeface="+mj-lt"/>
              </a:rPr>
              <a:t>tasks</a:t>
            </a:r>
          </a:p>
          <a:p>
            <a:pPr marL="914400" lvl="1" indent="-457200"/>
            <a:r>
              <a:rPr lang="en-US" sz="2800" dirty="0"/>
              <a:t>You can </a:t>
            </a:r>
            <a:r>
              <a:rPr lang="en-US" sz="2800" dirty="0" smtClean="0"/>
              <a:t>treat cloud </a:t>
            </a:r>
            <a:r>
              <a:rPr lang="en-US" sz="2800" dirty="0"/>
              <a:t>resources as </a:t>
            </a:r>
            <a:r>
              <a:rPr lang="en-US" sz="2800" dirty="0">
                <a:solidFill>
                  <a:srgbClr val="333399"/>
                </a:solidFill>
              </a:rPr>
              <a:t>temporary</a:t>
            </a:r>
            <a:r>
              <a:rPr lang="en-US" sz="2800" dirty="0"/>
              <a:t> and </a:t>
            </a:r>
            <a:r>
              <a:rPr lang="en-US" sz="2800" dirty="0" smtClean="0">
                <a:solidFill>
                  <a:srgbClr val="333399"/>
                </a:solidFill>
              </a:rPr>
              <a:t>disposable</a:t>
            </a:r>
          </a:p>
          <a:p>
            <a:pPr marL="914400" lvl="1" indent="-457200"/>
            <a:r>
              <a:rPr lang="en-US" sz="2800" dirty="0" smtClean="0"/>
              <a:t>Different </a:t>
            </a:r>
            <a:r>
              <a:rPr lang="en-US" sz="2800" dirty="0"/>
              <a:t>level of </a:t>
            </a:r>
            <a:r>
              <a:rPr lang="en-US" sz="2800" dirty="0">
                <a:solidFill>
                  <a:srgbClr val="333399"/>
                </a:solidFill>
              </a:rPr>
              <a:t>control</a:t>
            </a:r>
            <a:r>
              <a:rPr lang="en-US" sz="2800" dirty="0"/>
              <a:t>, </a:t>
            </a:r>
            <a:r>
              <a:rPr lang="en-US" sz="2800" dirty="0">
                <a:solidFill>
                  <a:srgbClr val="333399"/>
                </a:solidFill>
              </a:rPr>
              <a:t>flexibility</a:t>
            </a:r>
            <a:r>
              <a:rPr lang="en-US" sz="2800" dirty="0"/>
              <a:t>, and </a:t>
            </a:r>
            <a:r>
              <a:rPr lang="en-US" sz="2800" dirty="0">
                <a:solidFill>
                  <a:srgbClr val="333399"/>
                </a:solidFill>
              </a:rPr>
              <a:t>management</a:t>
            </a:r>
          </a:p>
          <a:p>
            <a:pPr marL="914400" lvl="1" indent="-457200"/>
            <a:endParaRPr lang="en-US" sz="2800" dirty="0">
              <a:latin typeface="+mj-lt"/>
            </a:endParaRPr>
          </a:p>
        </p:txBody>
      </p:sp>
      <p:sp>
        <p:nvSpPr>
          <p:cNvPr id="6" name="Footer Placeholder 1">
            <a:extLst>
              <a:ext uri="{C183D7F6-B498-43B3-948B-1728B52AA6E4}">
                <adec:decorative xmlns:adec="http://schemas.microsoft.com/office/drawing/2017/decorative" xmlns=""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9FC43BFD-8FF7-A343-A8A6-E2338FCE8046}" type="slidenum">
              <a:rPr lang="en-US" smtClean="0"/>
              <a:pPr/>
              <a:t>10</a:t>
            </a:fld>
            <a:endParaRPr lang="en-US" dirty="0"/>
          </a:p>
        </p:txBody>
      </p:sp>
    </p:spTree>
    <p:custDataLst>
      <p:tags r:id="rId1"/>
    </p:custDataLst>
    <p:extLst>
      <p:ext uri="{BB962C8B-B14F-4D97-AF65-F5344CB8AC3E}">
        <p14:creationId xmlns:p14="http://schemas.microsoft.com/office/powerpoint/2010/main" val="33085995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a:solidFill>
                  <a:srgbClr val="FFFFFF"/>
                </a:solidFill>
              </a:rPr>
              <a:t>loud</a:t>
            </a:r>
            <a:r>
              <a:rPr lang="en-US" dirty="0"/>
              <a:t> service models</a:t>
            </a:r>
          </a:p>
        </p:txBody>
      </p:sp>
      <p:sp>
        <p:nvSpPr>
          <p:cNvPr id="14" name="Content Placeholder 6"/>
          <p:cNvSpPr txBox="1">
            <a:spLocks/>
          </p:cNvSpPr>
          <p:nvPr/>
        </p:nvSpPr>
        <p:spPr>
          <a:xfrm>
            <a:off x="1056907" y="1815058"/>
            <a:ext cx="3084629" cy="1902698"/>
          </a:xfrm>
          <a:prstGeom prst="roundRect">
            <a:avLst/>
          </a:prstGeom>
          <a:ln w="28575">
            <a:solidFill>
              <a:schemeClr val="accent3"/>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infrastructure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p:cNvSpPr txBox="1"/>
          <p:nvPr/>
        </p:nvSpPr>
        <p:spPr>
          <a:xfrm>
            <a:off x="1407522" y="5006351"/>
            <a:ext cx="2452916"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More control</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10" name="Content Placeholder 6"/>
          <p:cNvSpPr txBox="1">
            <a:spLocks/>
          </p:cNvSpPr>
          <p:nvPr/>
        </p:nvSpPr>
        <p:spPr>
          <a:xfrm>
            <a:off x="4556787" y="1815058"/>
            <a:ext cx="3081528" cy="1901952"/>
          </a:xfrm>
          <a:prstGeom prst="round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platform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6"/>
          <p:cNvSpPr txBox="1">
            <a:spLocks/>
          </p:cNvSpPr>
          <p:nvPr/>
        </p:nvSpPr>
        <p:spPr>
          <a:xfrm>
            <a:off x="8089874" y="1815058"/>
            <a:ext cx="3081528" cy="1901952"/>
          </a:xfrm>
          <a:prstGeom prst="roundRect">
            <a:avLst/>
          </a:prstGeom>
          <a:ln w="28575">
            <a:solidFill>
              <a:schemeClr val="accent6"/>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software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extBox 12"/>
          <p:cNvSpPr txBox="1"/>
          <p:nvPr/>
        </p:nvSpPr>
        <p:spPr>
          <a:xfrm>
            <a:off x="8438939" y="5006351"/>
            <a:ext cx="2452916"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Less control</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5" name="Right Arrow 4" descr="Right-arrow going from iaas to saas."/>
          <p:cNvSpPr/>
          <p:nvPr/>
        </p:nvSpPr>
        <p:spPr>
          <a:xfrm>
            <a:off x="1056907" y="4002764"/>
            <a:ext cx="10150803" cy="842963"/>
          </a:xfrm>
          <a:prstGeom prst="rightArrow">
            <a:avLst/>
          </a:prstGeom>
          <a:gradFill flip="none" rotWithShape="1">
            <a:gsLst>
              <a:gs pos="0">
                <a:schemeClr val="accent3"/>
              </a:gs>
              <a:gs pos="50000">
                <a:schemeClr val="accent2"/>
              </a:gs>
              <a:gs pos="100000">
                <a:schemeClr val="accent6"/>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9FC43BFD-8FF7-A343-A8A6-E2338FCE8046}" type="slidenum">
              <a:rPr lang="en-US" smtClean="0"/>
              <a:pPr/>
              <a:t>11</a:t>
            </a:fld>
            <a:endParaRPr lang="en-US" dirty="0"/>
          </a:p>
        </p:txBody>
      </p:sp>
    </p:spTree>
    <p:custDataLst>
      <p:tags r:id="rId1"/>
    </p:custDataLst>
    <p:extLst>
      <p:ext uri="{BB962C8B-B14F-4D97-AF65-F5344CB8AC3E}">
        <p14:creationId xmlns:p14="http://schemas.microsoft.com/office/powerpoint/2010/main" val="26025039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a:solidFill>
                  <a:srgbClr val="FFFFFF"/>
                </a:solidFill>
              </a:rPr>
              <a:t>loud</a:t>
            </a:r>
            <a:r>
              <a:rPr lang="en-US" dirty="0"/>
              <a:t> service </a:t>
            </a:r>
            <a:r>
              <a:rPr lang="en-US" dirty="0" smtClean="0"/>
              <a:t>models (Cont.)</a:t>
            </a:r>
            <a:endParaRPr lang="en-US" dirty="0"/>
          </a:p>
        </p:txBody>
      </p:sp>
      <p:sp>
        <p:nvSpPr>
          <p:cNvPr id="7" name="Content Placeholder 6"/>
          <p:cNvSpPr>
            <a:spLocks noGrp="1"/>
          </p:cNvSpPr>
          <p:nvPr>
            <p:ph idx="1"/>
          </p:nvPr>
        </p:nvSpPr>
        <p:spPr/>
        <p:txBody>
          <a:bodyPr/>
          <a:lstStyle/>
          <a:p>
            <a:r>
              <a:rPr lang="en-US" sz="2400" b="1" dirty="0" smtClean="0">
                <a:solidFill>
                  <a:srgbClr val="333399"/>
                </a:solidFill>
              </a:rPr>
              <a:t>Infrastructure </a:t>
            </a:r>
            <a:r>
              <a:rPr lang="en-US" sz="2400" b="1" dirty="0">
                <a:solidFill>
                  <a:srgbClr val="333399"/>
                </a:solidFill>
              </a:rPr>
              <a:t>as a service (</a:t>
            </a:r>
            <a:r>
              <a:rPr lang="en-US" sz="2400" b="1" dirty="0" smtClean="0">
                <a:solidFill>
                  <a:srgbClr val="333399"/>
                </a:solidFill>
              </a:rPr>
              <a:t>IaaS)</a:t>
            </a:r>
            <a:endParaRPr lang="en-US" sz="2400" dirty="0">
              <a:solidFill>
                <a:srgbClr val="333399"/>
              </a:solidFill>
            </a:endParaRPr>
          </a:p>
          <a:p>
            <a:r>
              <a:rPr lang="en-US" sz="2400" dirty="0" smtClean="0"/>
              <a:t>Services in this category are </a:t>
            </a:r>
            <a:r>
              <a:rPr lang="en-US" sz="2400" dirty="0"/>
              <a:t>the </a:t>
            </a:r>
            <a:r>
              <a:rPr lang="en-US" sz="2400" dirty="0">
                <a:solidFill>
                  <a:srgbClr val="333399"/>
                </a:solidFill>
              </a:rPr>
              <a:t>basic building blocks </a:t>
            </a:r>
            <a:r>
              <a:rPr lang="en-US" sz="2400" dirty="0"/>
              <a:t>for cloud </a:t>
            </a:r>
            <a:r>
              <a:rPr lang="en-US" sz="2400" dirty="0" smtClean="0"/>
              <a:t>IT. </a:t>
            </a:r>
          </a:p>
          <a:p>
            <a:endParaRPr lang="en-US" sz="2400" dirty="0" smtClean="0"/>
          </a:p>
          <a:p>
            <a:r>
              <a:rPr lang="en-US" sz="2400" dirty="0" smtClean="0"/>
              <a:t>Provides with </a:t>
            </a:r>
            <a:r>
              <a:rPr lang="en-US" sz="2400" dirty="0"/>
              <a:t>access to </a:t>
            </a:r>
            <a:r>
              <a:rPr lang="en-US" sz="2400" dirty="0">
                <a:solidFill>
                  <a:srgbClr val="333399"/>
                </a:solidFill>
              </a:rPr>
              <a:t>networking features</a:t>
            </a:r>
            <a:r>
              <a:rPr lang="en-US" sz="2400" dirty="0"/>
              <a:t>, </a:t>
            </a:r>
            <a:r>
              <a:rPr lang="en-US" sz="2400" dirty="0">
                <a:solidFill>
                  <a:srgbClr val="333399"/>
                </a:solidFill>
              </a:rPr>
              <a:t>computers</a:t>
            </a:r>
            <a:r>
              <a:rPr lang="en-US" sz="2400" dirty="0"/>
              <a:t> (virtual or on dedicated hardware), and </a:t>
            </a:r>
            <a:r>
              <a:rPr lang="en-US" sz="2400" dirty="0">
                <a:solidFill>
                  <a:srgbClr val="333399"/>
                </a:solidFill>
              </a:rPr>
              <a:t>data storage </a:t>
            </a:r>
            <a:r>
              <a:rPr lang="en-US" sz="2400" dirty="0"/>
              <a:t>space. </a:t>
            </a:r>
            <a:endParaRPr lang="en-US" sz="2400" dirty="0" smtClean="0"/>
          </a:p>
          <a:p>
            <a:endParaRPr lang="en-US" sz="2400" dirty="0"/>
          </a:p>
          <a:p>
            <a:r>
              <a:rPr lang="en-US" sz="2400" dirty="0" smtClean="0"/>
              <a:t>Provides </a:t>
            </a:r>
            <a:r>
              <a:rPr lang="en-US" sz="2400" dirty="0" smtClean="0">
                <a:solidFill>
                  <a:srgbClr val="333399"/>
                </a:solidFill>
              </a:rPr>
              <a:t>highest </a:t>
            </a:r>
            <a:r>
              <a:rPr lang="en-US" sz="2400" dirty="0">
                <a:solidFill>
                  <a:srgbClr val="333399"/>
                </a:solidFill>
              </a:rPr>
              <a:t>level of flexibility </a:t>
            </a:r>
            <a:r>
              <a:rPr lang="en-US" sz="2400" dirty="0"/>
              <a:t>and </a:t>
            </a:r>
            <a:r>
              <a:rPr lang="en-US" sz="2400" dirty="0">
                <a:solidFill>
                  <a:srgbClr val="333399"/>
                </a:solidFill>
              </a:rPr>
              <a:t>management control</a:t>
            </a:r>
            <a:r>
              <a:rPr lang="en-US" sz="2400" dirty="0"/>
              <a:t> </a:t>
            </a:r>
            <a:r>
              <a:rPr lang="en-US" sz="2400" dirty="0" smtClean="0"/>
              <a:t>over </a:t>
            </a:r>
            <a:r>
              <a:rPr lang="en-US" sz="2400" dirty="0"/>
              <a:t>IT resources. </a:t>
            </a:r>
            <a:endParaRPr lang="en-US" sz="2400" dirty="0" smtClean="0"/>
          </a:p>
          <a:p>
            <a:endParaRPr lang="en-US" sz="2400" dirty="0" smtClean="0"/>
          </a:p>
          <a:p>
            <a:r>
              <a:rPr lang="en-US" sz="2400" dirty="0" smtClean="0"/>
              <a:t>It </a:t>
            </a:r>
            <a:r>
              <a:rPr lang="en-US" sz="2400" dirty="0"/>
              <a:t>is the most </a:t>
            </a:r>
            <a:r>
              <a:rPr lang="en-US" sz="2400" dirty="0">
                <a:solidFill>
                  <a:srgbClr val="333399"/>
                </a:solidFill>
              </a:rPr>
              <a:t>similar</a:t>
            </a:r>
            <a:r>
              <a:rPr lang="en-US" sz="2400" dirty="0"/>
              <a:t> to existing IT resources that many IT departments and developers are familiar with today.</a:t>
            </a:r>
          </a:p>
          <a:p>
            <a:pPr marL="0" indent="0">
              <a:buNone/>
            </a:pPr>
            <a:endParaRPr lang="en-US" sz="2400" b="1"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357745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a:solidFill>
                  <a:srgbClr val="FFFFFF"/>
                </a:solidFill>
              </a:rPr>
              <a:t>loud</a:t>
            </a:r>
            <a:r>
              <a:rPr lang="en-US" dirty="0"/>
              <a:t> service </a:t>
            </a:r>
            <a:r>
              <a:rPr lang="en-US" dirty="0" smtClean="0"/>
              <a:t>models (Cont.)</a:t>
            </a:r>
            <a:endParaRPr lang="en-US" dirty="0"/>
          </a:p>
        </p:txBody>
      </p:sp>
      <p:sp>
        <p:nvSpPr>
          <p:cNvPr id="7" name="Content Placeholder 6"/>
          <p:cNvSpPr>
            <a:spLocks noGrp="1"/>
          </p:cNvSpPr>
          <p:nvPr>
            <p:ph idx="1"/>
          </p:nvPr>
        </p:nvSpPr>
        <p:spPr/>
        <p:txBody>
          <a:bodyPr/>
          <a:lstStyle/>
          <a:p>
            <a:r>
              <a:rPr lang="en-US" sz="2400" b="1" dirty="0" smtClean="0">
                <a:solidFill>
                  <a:srgbClr val="333399"/>
                </a:solidFill>
              </a:rPr>
              <a:t>Platform </a:t>
            </a:r>
            <a:r>
              <a:rPr lang="en-US" sz="2400" b="1" dirty="0">
                <a:solidFill>
                  <a:srgbClr val="333399"/>
                </a:solidFill>
              </a:rPr>
              <a:t>as a service (PaaS</a:t>
            </a:r>
            <a:r>
              <a:rPr lang="en-US" sz="2400" b="1" dirty="0" smtClean="0">
                <a:solidFill>
                  <a:srgbClr val="333399"/>
                </a:solidFill>
              </a:rPr>
              <a:t>)</a:t>
            </a:r>
            <a:r>
              <a:rPr lang="en-US" sz="2400" dirty="0" smtClean="0">
                <a:solidFill>
                  <a:srgbClr val="333399"/>
                </a:solidFill>
              </a:rPr>
              <a:t> </a:t>
            </a:r>
          </a:p>
          <a:p>
            <a:endParaRPr lang="en-US" sz="2400" dirty="0" smtClean="0"/>
          </a:p>
          <a:p>
            <a:r>
              <a:rPr lang="en-US" sz="2400" dirty="0" smtClean="0"/>
              <a:t>Services </a:t>
            </a:r>
            <a:r>
              <a:rPr lang="en-US" sz="2400" dirty="0"/>
              <a:t>in this category </a:t>
            </a:r>
            <a:r>
              <a:rPr lang="en-US" sz="2400" dirty="0">
                <a:solidFill>
                  <a:srgbClr val="333399"/>
                </a:solidFill>
              </a:rPr>
              <a:t>reduce the </a:t>
            </a:r>
            <a:r>
              <a:rPr lang="en-US" sz="2400" dirty="0" smtClean="0">
                <a:solidFill>
                  <a:srgbClr val="333399"/>
                </a:solidFill>
              </a:rPr>
              <a:t>need </a:t>
            </a:r>
            <a:r>
              <a:rPr lang="en-US" sz="2400" dirty="0">
                <a:solidFill>
                  <a:srgbClr val="333399"/>
                </a:solidFill>
              </a:rPr>
              <a:t>to manage the underlying infrastructure</a:t>
            </a:r>
            <a:r>
              <a:rPr lang="en-US" sz="2400" dirty="0"/>
              <a:t> (usually hardware and operating systems</a:t>
            </a:r>
            <a:r>
              <a:rPr lang="en-US" sz="2400" dirty="0" smtClean="0"/>
              <a:t>).</a:t>
            </a:r>
          </a:p>
          <a:p>
            <a:endParaRPr lang="en-US" sz="2400" dirty="0" smtClean="0"/>
          </a:p>
          <a:p>
            <a:r>
              <a:rPr lang="en-US" sz="2400" dirty="0" smtClean="0"/>
              <a:t>PaaS enables </a:t>
            </a:r>
            <a:r>
              <a:rPr lang="en-US" sz="2400" dirty="0"/>
              <a:t>to </a:t>
            </a:r>
            <a:r>
              <a:rPr lang="en-US" sz="2400" dirty="0">
                <a:solidFill>
                  <a:srgbClr val="333399"/>
                </a:solidFill>
              </a:rPr>
              <a:t>focus on the deployment and management </a:t>
            </a:r>
            <a:r>
              <a:rPr lang="en-US" sz="2400" dirty="0" smtClean="0"/>
              <a:t>of applications</a:t>
            </a:r>
            <a:r>
              <a:rPr lang="en-US" sz="2400" dirty="0"/>
              <a:t>. </a:t>
            </a:r>
            <a:endParaRPr lang="en-US" sz="2400" dirty="0" smtClean="0"/>
          </a:p>
          <a:p>
            <a:endParaRPr lang="en-US" sz="2400" dirty="0"/>
          </a:p>
          <a:p>
            <a:r>
              <a:rPr lang="en-US" sz="2400" dirty="0" smtClean="0"/>
              <a:t>Example includes </a:t>
            </a:r>
            <a:r>
              <a:rPr lang="en-US" sz="2400" dirty="0" smtClean="0">
                <a:solidFill>
                  <a:srgbClr val="333399"/>
                </a:solidFill>
              </a:rPr>
              <a:t>containers</a:t>
            </a:r>
            <a:r>
              <a:rPr lang="en-US" sz="2400" dirty="0" smtClean="0"/>
              <a:t> and </a:t>
            </a:r>
            <a:r>
              <a:rPr lang="en-US" sz="2400" dirty="0" err="1" smtClean="0">
                <a:solidFill>
                  <a:srgbClr val="333399"/>
                </a:solidFill>
              </a:rPr>
              <a:t>serverless</a:t>
            </a:r>
            <a:r>
              <a:rPr lang="en-US" sz="2400" dirty="0" smtClean="0">
                <a:solidFill>
                  <a:srgbClr val="333399"/>
                </a:solidFill>
              </a:rPr>
              <a:t> </a:t>
            </a:r>
            <a:r>
              <a:rPr lang="en-US" sz="2400" dirty="0" smtClean="0"/>
              <a:t>computing.</a:t>
            </a:r>
            <a:endParaRPr lang="en-US" sz="2400"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2874403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a:solidFill>
                  <a:srgbClr val="FFFFFF"/>
                </a:solidFill>
              </a:rPr>
              <a:t>loud</a:t>
            </a:r>
            <a:r>
              <a:rPr lang="en-US" dirty="0"/>
              <a:t> service </a:t>
            </a:r>
            <a:r>
              <a:rPr lang="en-US" dirty="0" smtClean="0"/>
              <a:t>models (Cont.)</a:t>
            </a:r>
            <a:endParaRPr lang="en-US" dirty="0"/>
          </a:p>
        </p:txBody>
      </p:sp>
      <p:sp>
        <p:nvSpPr>
          <p:cNvPr id="7" name="Content Placeholder 6"/>
          <p:cNvSpPr>
            <a:spLocks noGrp="1"/>
          </p:cNvSpPr>
          <p:nvPr>
            <p:ph idx="1"/>
          </p:nvPr>
        </p:nvSpPr>
        <p:spPr/>
        <p:txBody>
          <a:bodyPr/>
          <a:lstStyle/>
          <a:p>
            <a:pPr marL="171450" indent="-171450"/>
            <a:r>
              <a:rPr lang="en-US" sz="2400" b="1" dirty="0" smtClean="0">
                <a:solidFill>
                  <a:srgbClr val="333399"/>
                </a:solidFill>
              </a:rPr>
              <a:t>Software </a:t>
            </a:r>
            <a:r>
              <a:rPr lang="en-US" sz="2400" b="1" dirty="0">
                <a:solidFill>
                  <a:srgbClr val="333399"/>
                </a:solidFill>
              </a:rPr>
              <a:t>as a service (SaaS</a:t>
            </a:r>
            <a:r>
              <a:rPr lang="en-US" sz="2400" b="1" dirty="0" smtClean="0">
                <a:solidFill>
                  <a:srgbClr val="333399"/>
                </a:solidFill>
              </a:rPr>
              <a:t>)</a:t>
            </a:r>
            <a:r>
              <a:rPr lang="en-US" sz="2400" dirty="0" smtClean="0">
                <a:solidFill>
                  <a:srgbClr val="333399"/>
                </a:solidFill>
              </a:rPr>
              <a:t> </a:t>
            </a:r>
          </a:p>
          <a:p>
            <a:pPr marL="171450" indent="-171450"/>
            <a:endParaRPr lang="en-US" sz="2400" dirty="0" smtClean="0"/>
          </a:p>
          <a:p>
            <a:pPr marL="171450" indent="-171450"/>
            <a:r>
              <a:rPr lang="en-US" sz="2400" dirty="0" smtClean="0"/>
              <a:t>Services </a:t>
            </a:r>
            <a:r>
              <a:rPr lang="en-US" sz="2400" dirty="0"/>
              <a:t>in this category </a:t>
            </a:r>
            <a:r>
              <a:rPr lang="en-US" sz="2400" dirty="0" smtClean="0"/>
              <a:t>provide </a:t>
            </a:r>
            <a:r>
              <a:rPr lang="en-US" sz="2400" dirty="0"/>
              <a:t>a </a:t>
            </a:r>
            <a:r>
              <a:rPr lang="en-US" sz="2400" dirty="0">
                <a:solidFill>
                  <a:srgbClr val="333399"/>
                </a:solidFill>
              </a:rPr>
              <a:t>completed product </a:t>
            </a:r>
            <a:r>
              <a:rPr lang="en-US" sz="2400" dirty="0"/>
              <a:t>that the service provider runs and manages</a:t>
            </a:r>
            <a:r>
              <a:rPr lang="en-US" sz="2400" dirty="0" smtClean="0"/>
              <a:t>.</a:t>
            </a:r>
          </a:p>
          <a:p>
            <a:pPr marL="171450" indent="-171450"/>
            <a:endParaRPr lang="en-US" sz="2400" dirty="0" smtClean="0"/>
          </a:p>
          <a:p>
            <a:pPr marL="171450" indent="-171450"/>
            <a:r>
              <a:rPr lang="en-US" sz="2400" dirty="0" smtClean="0"/>
              <a:t>In </a:t>
            </a:r>
            <a:r>
              <a:rPr lang="en-US" sz="2400" dirty="0"/>
              <a:t>most cases, </a:t>
            </a:r>
            <a:r>
              <a:rPr lang="en-US" sz="2400" i="1" dirty="0"/>
              <a:t>software as a service</a:t>
            </a:r>
            <a:r>
              <a:rPr lang="en-US" sz="2400" dirty="0"/>
              <a:t> refers to </a:t>
            </a:r>
            <a:r>
              <a:rPr lang="en-US" sz="2400" dirty="0">
                <a:solidFill>
                  <a:srgbClr val="333399"/>
                </a:solidFill>
              </a:rPr>
              <a:t>end-user applications</a:t>
            </a:r>
            <a:r>
              <a:rPr lang="en-US" sz="2400" dirty="0"/>
              <a:t>. </a:t>
            </a:r>
            <a:endParaRPr lang="en-US" sz="2400" dirty="0" smtClean="0"/>
          </a:p>
          <a:p>
            <a:pPr marL="171450" indent="-171450"/>
            <a:endParaRPr lang="en-US" sz="2400" dirty="0" smtClean="0"/>
          </a:p>
          <a:p>
            <a:pPr marL="171450" indent="-171450"/>
            <a:r>
              <a:rPr lang="en-US" sz="2400" dirty="0" smtClean="0"/>
              <a:t>With a SaaS offering, you do not have to think about </a:t>
            </a:r>
            <a:r>
              <a:rPr lang="en-US" sz="2400" dirty="0" smtClean="0">
                <a:solidFill>
                  <a:srgbClr val="333399"/>
                </a:solidFill>
              </a:rPr>
              <a:t>how the service is maintained</a:t>
            </a:r>
            <a:r>
              <a:rPr lang="en-US" sz="2400" dirty="0" smtClean="0"/>
              <a:t> or </a:t>
            </a:r>
            <a:r>
              <a:rPr lang="en-US" sz="2400" dirty="0" smtClean="0">
                <a:solidFill>
                  <a:srgbClr val="333399"/>
                </a:solidFill>
              </a:rPr>
              <a:t>how the underlying infrastructure is managed</a:t>
            </a:r>
            <a:r>
              <a:rPr lang="en-US" sz="2400" dirty="0" smtClean="0"/>
              <a:t>. </a:t>
            </a:r>
          </a:p>
          <a:p>
            <a:pPr marL="0" lvl="0" indent="0">
              <a:lnSpc>
                <a:spcPct val="100000"/>
              </a:lnSpc>
              <a:spcBef>
                <a:spcPts val="0"/>
              </a:spcBef>
              <a:buNone/>
              <a:defRPr/>
            </a:pPr>
            <a:endParaRPr lang="en-US" sz="2400"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148519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Model – Responsibility and Ownership</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075" y="1576100"/>
            <a:ext cx="7510271" cy="4324095"/>
          </a:xfrm>
        </p:spPr>
      </p:pic>
      <p:sp>
        <p:nvSpPr>
          <p:cNvPr id="4" name="Slide Number Placeholder 3"/>
          <p:cNvSpPr>
            <a:spLocks noGrp="1"/>
          </p:cNvSpPr>
          <p:nvPr>
            <p:ph type="sldNum" sz="quarter" idx="12"/>
          </p:nvPr>
        </p:nvSpPr>
        <p:spPr/>
        <p:txBody>
          <a:bodyPr/>
          <a:lstStyle/>
          <a:p>
            <a:fld id="{B6A95138-A96E-2F42-A959-2EFD44FE4AB7}" type="slidenum">
              <a:rPr lang="en-US" smtClean="0"/>
              <a:t>15</a:t>
            </a:fld>
            <a:endParaRPr lang="en-US" dirty="0"/>
          </a:p>
        </p:txBody>
      </p:sp>
      <p:sp>
        <p:nvSpPr>
          <p:cNvPr id="5" name="Footer Placeholder 4"/>
          <p:cNvSpPr>
            <a:spLocks noGrp="1"/>
          </p:cNvSpPr>
          <p:nvPr>
            <p:ph type="ftr" sz="quarter" idx="3"/>
          </p:nvPr>
        </p:nvSpPr>
        <p:spPr/>
        <p:txBody>
          <a:bodyPr/>
          <a:lstStyle/>
          <a:p>
            <a:r>
              <a:rPr lang="en-US" smtClean="0"/>
              <a:t>© 2019 Amazon Web Services, Inc. or its Affiliates. All rights reserved.</a:t>
            </a:r>
            <a:endParaRPr lang="en-US" dirty="0"/>
          </a:p>
        </p:txBody>
      </p:sp>
    </p:spTree>
    <p:extLst>
      <p:ext uri="{BB962C8B-B14F-4D97-AF65-F5344CB8AC3E}">
        <p14:creationId xmlns:p14="http://schemas.microsoft.com/office/powerpoint/2010/main" val="5455347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28047"/>
            <a:ext cx="9034272" cy="474119"/>
          </a:xfrm>
        </p:spPr>
        <p:txBody>
          <a:bodyPr/>
          <a:lstStyle/>
          <a:p>
            <a:r>
              <a:rPr lang="en-US" dirty="0"/>
              <a:t>Cloud computing deployment models</a:t>
            </a:r>
          </a:p>
        </p:txBody>
      </p:sp>
      <p:pic>
        <p:nvPicPr>
          <p:cNvPr id="9218" name="Picture 2">
            <a:extLst>
              <a:ext uri="{C183D7F6-B498-43B3-948B-1728B52AA6E4}">
                <adec:decorative xmlns:adec="http://schemas.microsoft.com/office/drawing/2017/decorative" xmlns=""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56D91E24-660A-4BC3-9FA1-FB7B610E09B8}"/>
              </a:ext>
            </a:extLst>
          </p:cNvPr>
          <p:cNvSpPr txBox="1"/>
          <p:nvPr/>
        </p:nvSpPr>
        <p:spPr>
          <a:xfrm>
            <a:off x="1685439" y="4739532"/>
            <a:ext cx="1096775" cy="523220"/>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Cloud</a:t>
            </a:r>
          </a:p>
        </p:txBody>
      </p:sp>
      <p:pic>
        <p:nvPicPr>
          <p:cNvPr id="2" name="Picture 1">
            <a:extLs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15" name="TextBox 14">
            <a:extLst>
              <a:ext uri="{FF2B5EF4-FFF2-40B4-BE49-F238E27FC236}">
                <a16:creationId xmlns:a16="http://schemas.microsoft.com/office/drawing/2014/main" xmlns="" id="{A317C262-BC1E-4167-8DFD-72FE837B8AB8}"/>
              </a:ext>
            </a:extLst>
          </p:cNvPr>
          <p:cNvSpPr txBox="1"/>
          <p:nvPr/>
        </p:nvSpPr>
        <p:spPr>
          <a:xfrm>
            <a:off x="5483492" y="4739532"/>
            <a:ext cx="1225015" cy="523220"/>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Hybrid</a:t>
            </a:r>
          </a:p>
        </p:txBody>
      </p:sp>
      <p:pic>
        <p:nvPicPr>
          <p:cNvPr id="11" name="Picture 10">
            <a:extLst>
              <a:ext uri="{FF2B5EF4-FFF2-40B4-BE49-F238E27FC236}">
                <a16:creationId xmlns:a16="http://schemas.microsoft.com/office/drawing/2014/main" xmlns="" id="{068E5CE6-6114-BB4A-AE15-1A2202B504FE}"/>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16" name="TextBox 15">
            <a:extLst>
              <a:ext uri="{FF2B5EF4-FFF2-40B4-BE49-F238E27FC236}">
                <a16:creationId xmlns:a16="http://schemas.microsoft.com/office/drawing/2014/main" xmlns="" id="{DD56D925-A57D-4EF1-AD5F-E07FA75902AF}"/>
              </a:ext>
            </a:extLst>
          </p:cNvPr>
          <p:cNvSpPr txBox="1"/>
          <p:nvPr/>
        </p:nvSpPr>
        <p:spPr>
          <a:xfrm>
            <a:off x="8882863" y="4739532"/>
            <a:ext cx="2420856" cy="954107"/>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On-premises</a:t>
            </a:r>
            <a:b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(private cloud)</a:t>
            </a:r>
          </a:p>
        </p:txBody>
      </p:sp>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4275924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deployment </a:t>
            </a:r>
            <a:r>
              <a:rPr lang="en-US" dirty="0" smtClean="0"/>
              <a:t>models (Cont.)</a:t>
            </a:r>
            <a:endParaRPr lang="en-US" dirty="0"/>
          </a:p>
        </p:txBody>
      </p:sp>
      <p:sp>
        <p:nvSpPr>
          <p:cNvPr id="7" name="Content Placeholder 6"/>
          <p:cNvSpPr>
            <a:spLocks noGrp="1"/>
          </p:cNvSpPr>
          <p:nvPr>
            <p:ph idx="1"/>
          </p:nvPr>
        </p:nvSpPr>
        <p:spPr/>
        <p:txBody>
          <a:bodyPr/>
          <a:lstStyle/>
          <a:p>
            <a:pPr algn="just"/>
            <a:r>
              <a:rPr lang="en-US" sz="2400" dirty="0"/>
              <a:t> </a:t>
            </a:r>
            <a:r>
              <a:rPr lang="en-US" sz="2400" b="1" dirty="0" smtClean="0">
                <a:solidFill>
                  <a:srgbClr val="333399"/>
                </a:solidFill>
              </a:rPr>
              <a:t>Cloud / Public Cloud</a:t>
            </a:r>
            <a:endParaRPr lang="en-US" sz="2400" dirty="0" smtClean="0">
              <a:solidFill>
                <a:srgbClr val="333399"/>
              </a:solidFill>
            </a:endParaRPr>
          </a:p>
          <a:p>
            <a:pPr algn="just"/>
            <a:endParaRPr lang="en-US" sz="2400" dirty="0" smtClean="0"/>
          </a:p>
          <a:p>
            <a:pPr algn="just"/>
            <a:r>
              <a:rPr lang="en-US" sz="2400" dirty="0" smtClean="0"/>
              <a:t>A </a:t>
            </a:r>
            <a:r>
              <a:rPr lang="en-US" sz="2400" dirty="0">
                <a:solidFill>
                  <a:srgbClr val="333399"/>
                </a:solidFill>
              </a:rPr>
              <a:t>cloud-based application </a:t>
            </a:r>
            <a:r>
              <a:rPr lang="en-US" sz="2400" dirty="0"/>
              <a:t>is </a:t>
            </a:r>
            <a:r>
              <a:rPr lang="en-US" sz="2400" dirty="0">
                <a:solidFill>
                  <a:srgbClr val="333399"/>
                </a:solidFill>
              </a:rPr>
              <a:t>fully deployed </a:t>
            </a:r>
            <a:r>
              <a:rPr lang="en-US" sz="2400" dirty="0"/>
              <a:t>in the cloud, and all parts of the application run in the cloud. </a:t>
            </a:r>
            <a:endParaRPr lang="en-US" sz="2400" dirty="0" smtClean="0"/>
          </a:p>
          <a:p>
            <a:pPr algn="just"/>
            <a:endParaRPr lang="en-US" sz="2400" dirty="0" smtClean="0"/>
          </a:p>
          <a:p>
            <a:pPr algn="just"/>
            <a:r>
              <a:rPr lang="en-US" sz="2400" dirty="0" smtClean="0"/>
              <a:t>Applications </a:t>
            </a:r>
            <a:r>
              <a:rPr lang="en-US" sz="2400" dirty="0"/>
              <a:t>in the cloud have either been </a:t>
            </a:r>
            <a:r>
              <a:rPr lang="en-US" sz="2400" dirty="0">
                <a:solidFill>
                  <a:srgbClr val="333399"/>
                </a:solidFill>
              </a:rPr>
              <a:t>created</a:t>
            </a:r>
            <a:r>
              <a:rPr lang="en-US" sz="2400" dirty="0"/>
              <a:t> in the cloud or have been </a:t>
            </a:r>
            <a:r>
              <a:rPr lang="en-US" sz="2400" dirty="0">
                <a:solidFill>
                  <a:srgbClr val="333399"/>
                </a:solidFill>
              </a:rPr>
              <a:t>migrated</a:t>
            </a:r>
            <a:r>
              <a:rPr lang="en-US" sz="2400" dirty="0"/>
              <a:t> from an existing infrastructure to </a:t>
            </a:r>
            <a:r>
              <a:rPr lang="en-US" sz="2400" dirty="0" smtClean="0"/>
              <a:t>cloud.</a:t>
            </a:r>
          </a:p>
          <a:p>
            <a:pPr algn="just"/>
            <a:endParaRPr lang="en-US" sz="2400" dirty="0" smtClean="0"/>
          </a:p>
          <a:p>
            <a:pPr algn="just"/>
            <a:r>
              <a:rPr lang="en-US" sz="2400" dirty="0" smtClean="0"/>
              <a:t>Cloud-based </a:t>
            </a:r>
            <a:r>
              <a:rPr lang="en-US" sz="2400" dirty="0"/>
              <a:t>applications can be built on </a:t>
            </a:r>
            <a:r>
              <a:rPr lang="en-US" sz="2400" dirty="0">
                <a:solidFill>
                  <a:srgbClr val="333399"/>
                </a:solidFill>
              </a:rPr>
              <a:t>low-level infrastructure </a:t>
            </a:r>
            <a:r>
              <a:rPr lang="en-US" sz="2400" dirty="0"/>
              <a:t>pieces or they can use </a:t>
            </a:r>
            <a:r>
              <a:rPr lang="en-US" sz="2400" dirty="0">
                <a:solidFill>
                  <a:srgbClr val="333399"/>
                </a:solidFill>
              </a:rPr>
              <a:t>higher-level services </a:t>
            </a:r>
            <a:r>
              <a:rPr lang="en-US" sz="2400" dirty="0"/>
              <a:t>that provide </a:t>
            </a:r>
            <a:r>
              <a:rPr lang="en-US" sz="2400" dirty="0">
                <a:solidFill>
                  <a:srgbClr val="333399"/>
                </a:solidFill>
              </a:rPr>
              <a:t>abstraction</a:t>
            </a:r>
            <a:r>
              <a:rPr lang="en-US" sz="2400" dirty="0"/>
              <a:t> from the management, architecting, and scaling requirements of core infrastructure.</a:t>
            </a:r>
          </a:p>
          <a:p>
            <a:pPr marL="0" indent="0" algn="just">
              <a:buNone/>
            </a:pPr>
            <a:r>
              <a:rPr lang="en-US" sz="2400" dirty="0"/>
              <a:t> </a:t>
            </a:r>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494002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deployment </a:t>
            </a:r>
            <a:r>
              <a:rPr lang="en-US" dirty="0" smtClean="0"/>
              <a:t>models (Cont.)</a:t>
            </a:r>
            <a:endParaRPr lang="en-US" dirty="0"/>
          </a:p>
        </p:txBody>
      </p:sp>
      <p:sp>
        <p:nvSpPr>
          <p:cNvPr id="7" name="Content Placeholder 6"/>
          <p:cNvSpPr>
            <a:spLocks noGrp="1"/>
          </p:cNvSpPr>
          <p:nvPr>
            <p:ph idx="1"/>
          </p:nvPr>
        </p:nvSpPr>
        <p:spPr/>
        <p:txBody>
          <a:bodyPr/>
          <a:lstStyle/>
          <a:p>
            <a:pPr marL="171450" indent="-171450" algn="just"/>
            <a:r>
              <a:rPr lang="en-US" sz="2400" b="1" dirty="0" smtClean="0">
                <a:solidFill>
                  <a:srgbClr val="333399"/>
                </a:solidFill>
              </a:rPr>
              <a:t>Hybrid</a:t>
            </a:r>
            <a:r>
              <a:rPr lang="en-US" sz="2400" dirty="0" smtClean="0"/>
              <a:t> </a:t>
            </a:r>
          </a:p>
          <a:p>
            <a:pPr marL="171450" indent="-171450" algn="just"/>
            <a:endParaRPr lang="en-US" sz="2400" dirty="0" smtClean="0"/>
          </a:p>
          <a:p>
            <a:pPr marL="171450" indent="-171450" algn="just"/>
            <a:r>
              <a:rPr lang="en-US" sz="2400" dirty="0" smtClean="0"/>
              <a:t>A </a:t>
            </a:r>
            <a:r>
              <a:rPr lang="en-US" sz="2400" dirty="0"/>
              <a:t>hybrid deployment is a way to </a:t>
            </a:r>
            <a:r>
              <a:rPr lang="en-US" sz="2400" dirty="0">
                <a:solidFill>
                  <a:srgbClr val="333399"/>
                </a:solidFill>
              </a:rPr>
              <a:t>connect infrastructure </a:t>
            </a:r>
            <a:r>
              <a:rPr lang="en-US" sz="2400" dirty="0"/>
              <a:t>and </a:t>
            </a:r>
            <a:r>
              <a:rPr lang="en-US" sz="2400" dirty="0">
                <a:solidFill>
                  <a:srgbClr val="333399"/>
                </a:solidFill>
              </a:rPr>
              <a:t>applications</a:t>
            </a:r>
            <a:r>
              <a:rPr lang="en-US" sz="2400" dirty="0"/>
              <a:t> between </a:t>
            </a:r>
            <a:r>
              <a:rPr lang="en-US" sz="2400" dirty="0">
                <a:solidFill>
                  <a:srgbClr val="333399"/>
                </a:solidFill>
              </a:rPr>
              <a:t>cloud-based resources </a:t>
            </a:r>
            <a:r>
              <a:rPr lang="en-US" sz="2400" dirty="0"/>
              <a:t>and </a:t>
            </a:r>
            <a:r>
              <a:rPr lang="en-US" sz="2400" dirty="0" smtClean="0"/>
              <a:t>existing</a:t>
            </a:r>
            <a:r>
              <a:rPr lang="en-US" sz="2400" dirty="0" smtClean="0">
                <a:solidFill>
                  <a:srgbClr val="333399"/>
                </a:solidFill>
              </a:rPr>
              <a:t> (on-premises) </a:t>
            </a:r>
            <a:r>
              <a:rPr lang="en-US" sz="2400" dirty="0">
                <a:solidFill>
                  <a:srgbClr val="333399"/>
                </a:solidFill>
              </a:rPr>
              <a:t>resources </a:t>
            </a:r>
            <a:r>
              <a:rPr lang="en-US" sz="2400" dirty="0"/>
              <a:t>that are not located in the cloud. </a:t>
            </a:r>
            <a:endParaRPr lang="en-US" sz="2400" dirty="0" smtClean="0"/>
          </a:p>
          <a:p>
            <a:pPr marL="171450" indent="-171450" algn="just"/>
            <a:endParaRPr lang="en-US" sz="2400" dirty="0" smtClean="0"/>
          </a:p>
          <a:p>
            <a:pPr marL="171450" indent="-171450" algn="just"/>
            <a:r>
              <a:rPr lang="en-US" sz="2400" dirty="0"/>
              <a:t>E</a:t>
            </a:r>
            <a:r>
              <a:rPr lang="en-US" sz="2400" dirty="0" smtClean="0"/>
              <a:t>nables </a:t>
            </a:r>
            <a:r>
              <a:rPr lang="en-US" sz="2400" dirty="0"/>
              <a:t>an organization to </a:t>
            </a:r>
            <a:r>
              <a:rPr lang="en-US" sz="2400" dirty="0">
                <a:solidFill>
                  <a:srgbClr val="333399"/>
                </a:solidFill>
              </a:rPr>
              <a:t>extend</a:t>
            </a:r>
            <a:r>
              <a:rPr lang="en-US" sz="2400" dirty="0"/>
              <a:t> and grow their infrastructure into the cloud while connecting cloud resources to </a:t>
            </a:r>
            <a:r>
              <a:rPr lang="en-US" sz="2400" dirty="0">
                <a:solidFill>
                  <a:srgbClr val="333399"/>
                </a:solidFill>
              </a:rPr>
              <a:t>internal systems</a:t>
            </a:r>
            <a:r>
              <a:rPr lang="en-US" sz="2400" dirty="0"/>
              <a:t>. </a:t>
            </a:r>
            <a:endParaRPr lang="en-US" sz="2400" dirty="0" smtClean="0"/>
          </a:p>
          <a:p>
            <a:pPr marL="171450" indent="-171450" algn="just"/>
            <a:endParaRPr lang="en-US" sz="2400" dirty="0"/>
          </a:p>
          <a:p>
            <a:pPr marL="171450" indent="-171450" algn="just"/>
            <a:r>
              <a:rPr lang="en-US" sz="2400" dirty="0" smtClean="0"/>
              <a:t>Examples are Backup </a:t>
            </a:r>
            <a:r>
              <a:rPr lang="en-US" sz="2400" dirty="0"/>
              <a:t>as a </a:t>
            </a:r>
            <a:r>
              <a:rPr lang="en-US" sz="2400" dirty="0" smtClean="0"/>
              <a:t>Service (</a:t>
            </a:r>
            <a:r>
              <a:rPr lang="en-US" sz="2400" dirty="0" smtClean="0">
                <a:solidFill>
                  <a:srgbClr val="333399"/>
                </a:solidFill>
              </a:rPr>
              <a:t>BaaS</a:t>
            </a:r>
            <a:r>
              <a:rPr lang="en-US" sz="2400" dirty="0" smtClean="0"/>
              <a:t>) and Disaster Recovery as a Service (</a:t>
            </a:r>
            <a:r>
              <a:rPr lang="en-US" sz="2400" dirty="0" err="1" smtClean="0">
                <a:solidFill>
                  <a:srgbClr val="333399"/>
                </a:solidFill>
              </a:rPr>
              <a:t>DRaaS</a:t>
            </a:r>
            <a:r>
              <a:rPr lang="en-US" sz="2400" dirty="0" smtClean="0"/>
              <a:t>) etc.</a:t>
            </a:r>
            <a:endParaRPr lang="en-US" sz="2400"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2720736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deployment </a:t>
            </a:r>
            <a:r>
              <a:rPr lang="en-US" dirty="0" smtClean="0"/>
              <a:t>models (Cont.)</a:t>
            </a:r>
            <a:endParaRPr lang="en-US" dirty="0"/>
          </a:p>
        </p:txBody>
      </p:sp>
      <p:sp>
        <p:nvSpPr>
          <p:cNvPr id="7" name="Content Placeholder 6"/>
          <p:cNvSpPr>
            <a:spLocks noGrp="1"/>
          </p:cNvSpPr>
          <p:nvPr>
            <p:ph idx="1"/>
          </p:nvPr>
        </p:nvSpPr>
        <p:spPr/>
        <p:txBody>
          <a:bodyPr/>
          <a:lstStyle/>
          <a:p>
            <a:pPr marL="171450" indent="-171450" algn="just"/>
            <a:r>
              <a:rPr lang="en-US" sz="2400" b="1" dirty="0" smtClean="0">
                <a:solidFill>
                  <a:srgbClr val="333399"/>
                </a:solidFill>
              </a:rPr>
              <a:t>On-Premises</a:t>
            </a:r>
            <a:r>
              <a:rPr lang="en-US" sz="2400" b="1" dirty="0">
                <a:solidFill>
                  <a:srgbClr val="333399"/>
                </a:solidFill>
              </a:rPr>
              <a:t> </a:t>
            </a:r>
            <a:r>
              <a:rPr lang="en-US" sz="2400" b="1" dirty="0" smtClean="0">
                <a:solidFill>
                  <a:srgbClr val="333399"/>
                </a:solidFill>
              </a:rPr>
              <a:t>/ Private Cloud</a:t>
            </a:r>
            <a:endParaRPr lang="en-US" sz="2400" dirty="0" smtClean="0"/>
          </a:p>
          <a:p>
            <a:pPr marL="171450" indent="-171450" algn="just"/>
            <a:endParaRPr lang="en-US" sz="2200" dirty="0" smtClean="0"/>
          </a:p>
          <a:p>
            <a:pPr marL="171450" indent="-171450" algn="just"/>
            <a:r>
              <a:rPr lang="en-US" sz="2200" dirty="0" smtClean="0"/>
              <a:t>Deploying </a:t>
            </a:r>
            <a:r>
              <a:rPr lang="en-US" sz="2200" dirty="0"/>
              <a:t>resources on-premises, using </a:t>
            </a:r>
            <a:r>
              <a:rPr lang="en-US" sz="2200" dirty="0">
                <a:solidFill>
                  <a:srgbClr val="333399"/>
                </a:solidFill>
              </a:rPr>
              <a:t>virtualization</a:t>
            </a:r>
            <a:r>
              <a:rPr lang="en-US" sz="2200" dirty="0"/>
              <a:t> and </a:t>
            </a:r>
            <a:r>
              <a:rPr lang="en-US" sz="2200" dirty="0">
                <a:solidFill>
                  <a:srgbClr val="333399"/>
                </a:solidFill>
              </a:rPr>
              <a:t>resource management tools</a:t>
            </a:r>
            <a:r>
              <a:rPr lang="en-US" sz="2200" dirty="0"/>
              <a:t>, </a:t>
            </a:r>
            <a:r>
              <a:rPr lang="en-US" sz="2200" dirty="0" smtClean="0"/>
              <a:t>is </a:t>
            </a:r>
            <a:r>
              <a:rPr lang="en-US" sz="2200" dirty="0"/>
              <a:t>called </a:t>
            </a:r>
            <a:r>
              <a:rPr lang="en-US" sz="2200" i="1" dirty="0"/>
              <a:t>private cloud</a:t>
            </a:r>
            <a:r>
              <a:rPr lang="en-US" sz="2200" dirty="0"/>
              <a:t>. </a:t>
            </a:r>
            <a:endParaRPr lang="en-US" sz="2200" dirty="0" smtClean="0"/>
          </a:p>
          <a:p>
            <a:pPr marL="171450" indent="-171450" algn="just"/>
            <a:endParaRPr lang="en-US" sz="2200" dirty="0" smtClean="0"/>
          </a:p>
          <a:p>
            <a:pPr marL="171450" indent="-171450" algn="just"/>
            <a:r>
              <a:rPr lang="en-US" sz="2200" dirty="0" smtClean="0"/>
              <a:t>While </a:t>
            </a:r>
            <a:r>
              <a:rPr lang="en-US" sz="2200" dirty="0"/>
              <a:t>on-premises deployment does not provide many of the benefits of cloud computing, it is </a:t>
            </a:r>
            <a:r>
              <a:rPr lang="en-US" sz="2200" dirty="0" smtClean="0"/>
              <a:t>sometimes </a:t>
            </a:r>
            <a:r>
              <a:rPr lang="en-US" sz="2200" dirty="0"/>
              <a:t>sought for its ability to provide </a:t>
            </a:r>
            <a:r>
              <a:rPr lang="en-US" sz="2200" dirty="0">
                <a:solidFill>
                  <a:srgbClr val="333399"/>
                </a:solidFill>
              </a:rPr>
              <a:t>dedicated resources</a:t>
            </a:r>
            <a:r>
              <a:rPr lang="en-US" sz="2200" dirty="0"/>
              <a:t>. </a:t>
            </a:r>
          </a:p>
          <a:p>
            <a:pPr marL="171450" indent="-171450" algn="just"/>
            <a:endParaRPr lang="en-US" sz="2200" dirty="0" smtClean="0"/>
          </a:p>
          <a:p>
            <a:pPr marL="171450" indent="-171450" algn="just"/>
            <a:r>
              <a:rPr lang="en-US" sz="2200" dirty="0" smtClean="0"/>
              <a:t>In </a:t>
            </a:r>
            <a:r>
              <a:rPr lang="en-US" sz="2200" dirty="0"/>
              <a:t>most cases, this deployment model is the same as legacy IT infrastructure, but it might also </a:t>
            </a:r>
            <a:r>
              <a:rPr lang="en-US" sz="2200" dirty="0">
                <a:solidFill>
                  <a:srgbClr val="333399"/>
                </a:solidFill>
              </a:rPr>
              <a:t>use application management and virtualization technologies to increase resource utilization</a:t>
            </a:r>
            <a:r>
              <a:rPr lang="en-US" sz="2200" dirty="0" smtClean="0"/>
              <a:t>.</a:t>
            </a:r>
          </a:p>
          <a:p>
            <a:pPr marL="628650" lvl="1" indent="-171450" algn="just"/>
            <a:r>
              <a:rPr lang="en-US" sz="1800" dirty="0"/>
              <a:t>5</a:t>
            </a:r>
            <a:r>
              <a:rPr lang="en-US" sz="1800" dirty="0" smtClean="0"/>
              <a:t>0 employees in a company.</a:t>
            </a:r>
            <a:endParaRPr lang="en-US" sz="1800"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3360999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Amazon Ember Light" charset="0"/>
                <a:ea typeface="Amazon Ember Light" charset="0"/>
                <a:cs typeface="Amazon Ember Light" charset="0"/>
              </a:rPr>
              <a:t/>
            </a:r>
            <a:br>
              <a:rPr lang="en-US" sz="5400" dirty="0" smtClean="0">
                <a:latin typeface="Amazon Ember Light" charset="0"/>
                <a:ea typeface="Amazon Ember Light" charset="0"/>
                <a:cs typeface="Amazon Ember Light" charset="0"/>
              </a:rPr>
            </a:br>
            <a:r>
              <a:rPr lang="en-US" sz="5400" dirty="0" smtClean="0">
                <a:latin typeface="Amazon Ember Light" charset="0"/>
                <a:ea typeface="Amazon Ember Light" charset="0"/>
                <a:cs typeface="Amazon Ember Light" charset="0"/>
              </a:rPr>
              <a:t>Module </a:t>
            </a:r>
            <a:r>
              <a:rPr lang="en-US" sz="5400" dirty="0">
                <a:latin typeface="Amazon Ember Light" charset="0"/>
                <a:ea typeface="Amazon Ember Light" charset="0"/>
                <a:cs typeface="Amazon Ember Light" charset="0"/>
              </a:rPr>
              <a:t>1: Cloud Concepts Overview</a:t>
            </a:r>
          </a:p>
        </p:txBody>
      </p:sp>
      <p:sp>
        <p:nvSpPr>
          <p:cNvPr id="2" name="Text Placeholder 1"/>
          <p:cNvSpPr>
            <a:spLocks noGrp="1"/>
          </p:cNvSpPr>
          <p:nvPr>
            <p:ph type="body" sz="quarter" idx="10"/>
          </p:nvPr>
        </p:nvSpPr>
        <p:spPr/>
        <p:txBody>
          <a:bodyPr/>
          <a:lstStyle/>
          <a:p>
            <a:r>
              <a:rPr lang="en-US" dirty="0"/>
              <a:t>AWS Academy Cloud Foundations</a:t>
            </a:r>
          </a:p>
        </p:txBody>
      </p:sp>
      <p:sp>
        <p:nvSpPr>
          <p:cNvPr id="5" name="Footer Placeholder 1"/>
          <p:cNvSpPr txBox="1">
            <a:spLocks/>
          </p:cNvSpPr>
          <p:nvPr/>
        </p:nvSpPr>
        <p:spPr>
          <a:xfrm>
            <a:off x="0" y="6356350"/>
            <a:ext cx="3735388"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 2019 Amazon Web Services, Inc. or its Affiliates. All rights reserved.</a:t>
            </a:r>
          </a:p>
        </p:txBody>
      </p:sp>
    </p:spTree>
    <p:custDataLst>
      <p:tags r:id="rId1"/>
    </p:custDataLst>
    <p:extLst>
      <p:ext uri="{BB962C8B-B14F-4D97-AF65-F5344CB8AC3E}">
        <p14:creationId xmlns:p14="http://schemas.microsoft.com/office/powerpoint/2010/main" val="1505555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a:noAutofit/>
          </a:bodyPr>
          <a:lstStyle/>
          <a:p>
            <a:r>
              <a:rPr lang="en-US" sz="3600" dirty="0">
                <a:latin typeface="+mn-lt"/>
              </a:rPr>
              <a:t>Similarities between AWS and traditional IT</a:t>
            </a:r>
          </a:p>
        </p:txBody>
      </p:sp>
      <p:grpSp>
        <p:nvGrpSpPr>
          <p:cNvPr id="12" name="Group 11">
            <a:extLst>
              <a:ext uri="{FF2B5EF4-FFF2-40B4-BE49-F238E27FC236}">
                <a16:creationId xmlns:a16="http://schemas.microsoft.com/office/drawing/2014/main" xmlns="" id="{0685440A-10FF-44C7-BD6F-4B2EC8F05B07}"/>
              </a:ext>
              <a:ext uri="{C183D7F6-B498-43B3-948B-1728B52AA6E4}">
                <adec:decorative xmlns:adec="http://schemas.microsoft.com/office/drawing/2017/decorative" xmlns="" val="1"/>
              </a:ext>
            </a:extLst>
          </p:cNvPr>
          <p:cNvGrpSpPr/>
          <p:nvPr/>
        </p:nvGrpSpPr>
        <p:grpSpPr>
          <a:xfrm>
            <a:off x="609600" y="1391365"/>
            <a:ext cx="11004555" cy="4882435"/>
            <a:chOff x="609600" y="1391365"/>
            <a:chExt cx="11004555" cy="4882435"/>
          </a:xfrm>
        </p:grpSpPr>
        <p:sp>
          <p:nvSpPr>
            <p:cNvPr id="18" name="Rounded Rectangle 17">
              <a:extLst>
                <a:ext uri="{FF2B5EF4-FFF2-40B4-BE49-F238E27FC236}">
                  <a16:creationId xmlns:a16="http://schemas.microsoft.com/office/drawing/2014/main" xmlns="" id="{20988DD3-B241-1745-A9DE-83A23AACBA8A}"/>
                </a:ext>
                <a:ext uri="{C183D7F6-B498-43B3-948B-1728B52AA6E4}">
                  <adec:decorative xmlns:adec="http://schemas.microsoft.com/office/drawing/2017/decorative" xmlns="" val="1"/>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ea typeface="Amazon Ember" panose="020B0603020204020204" pitchFamily="34" charset="0"/>
                  <a:cs typeface="Amazon Ember" panose="020B0603020204020204" pitchFamily="34" charset="0"/>
                </a:rPr>
                <a:t> </a:t>
              </a:r>
            </a:p>
          </p:txBody>
        </p:sp>
        <p:sp>
          <p:nvSpPr>
            <p:cNvPr id="36" name="Content Placeholder 2">
              <a:extLst>
                <a:ext uri="{FF2B5EF4-FFF2-40B4-BE49-F238E27FC236}">
                  <a16:creationId xmlns:a16="http://schemas.microsoft.com/office/drawing/2014/main" xmlns=""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ea typeface="Amazon Ember" panose="020B0603020204020204" pitchFamily="34" charset="0"/>
                  <a:cs typeface="Amazon Ember" panose="020B0603020204020204" pitchFamily="34" charset="0"/>
                </a:rPr>
                <a:t>Traditional, on-premises IT space</a:t>
              </a:r>
            </a:p>
          </p:txBody>
        </p:sp>
        <p:sp>
          <p:nvSpPr>
            <p:cNvPr id="84" name="Content Placeholder 2">
              <a:extLst>
                <a:ext uri="{FF2B5EF4-FFF2-40B4-BE49-F238E27FC236}">
                  <a16:creationId xmlns:a16="http://schemas.microsoft.com/office/drawing/2014/main" xmlns=""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1800" dirty="0">
                  <a:latin typeface="+mn-lt"/>
                  <a:ea typeface="Amazon Ember" panose="020B0603020204020204" pitchFamily="34" charset="0"/>
                  <a:cs typeface="Amazon Ember" panose="020B0603020204020204" pitchFamily="34" charset="0"/>
                </a:rPr>
                <a:t>AWS</a:t>
              </a:r>
            </a:p>
          </p:txBody>
        </p:sp>
        <p:sp>
          <p:nvSpPr>
            <p:cNvPr id="35" name="Round Diagonal Corner Rectangle 34">
              <a:extLst>
                <a:ext uri="{FF2B5EF4-FFF2-40B4-BE49-F238E27FC236}">
                  <a16:creationId xmlns:a16="http://schemas.microsoft.com/office/drawing/2014/main" xmlns="" id="{223C3099-7D3B-B44C-9CCA-3D85C7AFA5C6}"/>
                </a:ext>
                <a:ext uri="{C183D7F6-B498-43B3-948B-1728B52AA6E4}">
                  <adec:decorative xmlns:adec="http://schemas.microsoft.com/office/drawing/2017/decorative" xmlns="" val="1"/>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52" name="Picture 2">
              <a:extLst>
                <a:ext uri="{FF2B5EF4-FFF2-40B4-BE49-F238E27FC236}">
                  <a16:creationId xmlns:a16="http://schemas.microsoft.com/office/drawing/2014/main" xmlns="" id="{0A8D591E-BCAA-6141-8682-8098BDB8A133}"/>
                </a:ext>
                <a:ext uri="{C183D7F6-B498-43B3-948B-1728B52AA6E4}">
                  <adec:decorative xmlns:adec="http://schemas.microsoft.com/office/drawing/2017/decorative" xmlns=""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4347" y="1986306"/>
              <a:ext cx="410195" cy="529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TextBox 160">
              <a:extLst>
                <a:ext uri="{FF2B5EF4-FFF2-40B4-BE49-F238E27FC236}">
                  <a16:creationId xmlns:a16="http://schemas.microsoft.com/office/drawing/2014/main" xmlns="" id="{5FDBACB6-A1C3-FA49-B86A-14483FE3FDB8}"/>
                </a:ext>
              </a:extLst>
            </p:cNvPr>
            <p:cNvSpPr txBox="1">
              <a:spLocks noChangeArrowheads="1"/>
            </p:cNvSpPr>
            <p:nvPr/>
          </p:nvSpPr>
          <p:spPr bwMode="auto">
            <a:xfrm>
              <a:off x="1398363" y="2476156"/>
              <a:ext cx="9557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Firewalls</a:t>
              </a:r>
            </a:p>
          </p:txBody>
        </p:sp>
        <p:pic>
          <p:nvPicPr>
            <p:cNvPr id="55" name="Picture 38">
              <a:extLst>
                <a:ext uri="{FF2B5EF4-FFF2-40B4-BE49-F238E27FC236}">
                  <a16:creationId xmlns:a16="http://schemas.microsoft.com/office/drawing/2014/main" xmlns="" id="{2CBD4DF9-C798-754A-B159-6968C7EF9F74}"/>
                </a:ext>
                <a:ext uri="{C183D7F6-B498-43B3-948B-1728B52AA6E4}">
                  <adec:decorative xmlns:adec="http://schemas.microsoft.com/office/drawing/2017/decorative" xmlns="" val="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862230" y="1934955"/>
              <a:ext cx="611494" cy="518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Box 161">
              <a:extLst>
                <a:ext uri="{FF2B5EF4-FFF2-40B4-BE49-F238E27FC236}">
                  <a16:creationId xmlns:a16="http://schemas.microsoft.com/office/drawing/2014/main" xmlns="" id="{51DED39D-CA9B-B54F-9382-C47760D5BDB6}"/>
                </a:ext>
              </a:extLst>
            </p:cNvPr>
            <p:cNvSpPr txBox="1">
              <a:spLocks noChangeArrowheads="1"/>
            </p:cNvSpPr>
            <p:nvPr/>
          </p:nvSpPr>
          <p:spPr bwMode="auto">
            <a:xfrm>
              <a:off x="2849889" y="2476156"/>
              <a:ext cx="62549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ACLs</a:t>
              </a:r>
            </a:p>
          </p:txBody>
        </p:sp>
        <p:sp>
          <p:nvSpPr>
            <p:cNvPr id="59" name="TextBox 162">
              <a:extLst>
                <a:ext uri="{FF2B5EF4-FFF2-40B4-BE49-F238E27FC236}">
                  <a16:creationId xmlns:a16="http://schemas.microsoft.com/office/drawing/2014/main" xmlns="" id="{E2C73719-1060-B240-A7B9-8806EC499083}"/>
                </a:ext>
              </a:extLst>
            </p:cNvPr>
            <p:cNvSpPr txBox="1">
              <a:spLocks noChangeArrowheads="1"/>
            </p:cNvSpPr>
            <p:nvPr/>
          </p:nvSpPr>
          <p:spPr bwMode="auto">
            <a:xfrm>
              <a:off x="3536679" y="2477868"/>
              <a:ext cx="149912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Administrators</a:t>
              </a:r>
            </a:p>
          </p:txBody>
        </p:sp>
        <p:sp>
          <p:nvSpPr>
            <p:cNvPr id="34" name="Round Diagonal Corner Rectangle 33">
              <a:extLst>
                <a:ext uri="{FF2B5EF4-FFF2-40B4-BE49-F238E27FC236}">
                  <a16:creationId xmlns:a16="http://schemas.microsoft.com/office/drawing/2014/main" xmlns="" id="{5C660890-7F77-0645-BA86-BFB9ED8FC4C7}"/>
                </a:ext>
                <a:ext uri="{C183D7F6-B498-43B3-948B-1728B52AA6E4}">
                  <adec:decorative xmlns:adec="http://schemas.microsoft.com/office/drawing/2017/decorative" xmlns="" val="1"/>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50" name="TextBox 161">
              <a:extLst>
                <a:ext uri="{FF2B5EF4-FFF2-40B4-BE49-F238E27FC236}">
                  <a16:creationId xmlns:a16="http://schemas.microsoft.com/office/drawing/2014/main" xmlns="" id="{EBD39B22-1C8B-624B-91DD-06A163C45720}"/>
                </a:ext>
              </a:extLst>
            </p:cNvPr>
            <p:cNvSpPr txBox="1">
              <a:spLocks noChangeArrowheads="1"/>
            </p:cNvSpPr>
            <p:nvPr/>
          </p:nvSpPr>
          <p:spPr bwMode="auto">
            <a:xfrm>
              <a:off x="8385197" y="2432121"/>
              <a:ext cx="147889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ACLs</a:t>
              </a:r>
            </a:p>
          </p:txBody>
        </p:sp>
        <p:pic>
          <p:nvPicPr>
            <p:cNvPr id="117" name="Graphic 116">
              <a:extLst>
                <a:ext uri="{FF2B5EF4-FFF2-40B4-BE49-F238E27FC236}">
                  <a16:creationId xmlns:a16="http://schemas.microsoft.com/office/drawing/2014/main" xmlns="" id="{D264E8A2-39DB-44CA-9777-6A3DE6AFE6A4}"/>
                </a:ext>
                <a:ext uri="{C183D7F6-B498-43B3-948B-1728B52AA6E4}">
                  <adec:decorative xmlns:adec="http://schemas.microsoft.com/office/drawing/2017/decorative" xmlns="" val="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081829" y="1928227"/>
              <a:ext cx="548640" cy="548640"/>
            </a:xfrm>
            <a:prstGeom prst="rect">
              <a:avLst/>
            </a:prstGeom>
          </p:spPr>
        </p:pic>
        <p:sp>
          <p:nvSpPr>
            <p:cNvPr id="133" name="TextBox 132">
              <a:extLst>
                <a:ext uri="{FF2B5EF4-FFF2-40B4-BE49-F238E27FC236}">
                  <a16:creationId xmlns:a16="http://schemas.microsoft.com/office/drawing/2014/main" xmlns="" id="{BA32300F-4837-4CC9-85F9-078C1172F2A9}"/>
                </a:ext>
              </a:extLst>
            </p:cNvPr>
            <p:cNvSpPr txBox="1"/>
            <p:nvPr/>
          </p:nvSpPr>
          <p:spPr>
            <a:xfrm>
              <a:off x="10059616" y="2517340"/>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IAM</a:t>
              </a:r>
            </a:p>
          </p:txBody>
        </p:sp>
        <p:sp>
          <p:nvSpPr>
            <p:cNvPr id="21" name="Round Diagonal Corner Rectangle 20">
              <a:extLst>
                <a:ext uri="{FF2B5EF4-FFF2-40B4-BE49-F238E27FC236}">
                  <a16:creationId xmlns:a16="http://schemas.microsoft.com/office/drawing/2014/main" xmlns="" id="{232439B0-57B1-D848-97E7-4A4EEBA60F87}"/>
                </a:ext>
                <a:ext uri="{C183D7F6-B498-43B3-948B-1728B52AA6E4}">
                  <adec:decorative xmlns:adec="http://schemas.microsoft.com/office/drawing/2017/decorative" xmlns="" val="1"/>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66" name="TextBox 160">
              <a:extLst>
                <a:ext uri="{FF2B5EF4-FFF2-40B4-BE49-F238E27FC236}">
                  <a16:creationId xmlns:a16="http://schemas.microsoft.com/office/drawing/2014/main" xmlns="" id="{3E8B04E8-B1EC-F24B-8034-59516CFB7167}"/>
                </a:ext>
              </a:extLst>
            </p:cNvPr>
            <p:cNvSpPr txBox="1">
              <a:spLocks noChangeArrowheads="1"/>
            </p:cNvSpPr>
            <p:nvPr/>
          </p:nvSpPr>
          <p:spPr bwMode="auto">
            <a:xfrm>
              <a:off x="1473175" y="3559572"/>
              <a:ext cx="78739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Router</a:t>
              </a:r>
            </a:p>
          </p:txBody>
        </p:sp>
        <p:pic>
          <p:nvPicPr>
            <p:cNvPr id="68" name="Picture 4">
              <a:extLst>
                <a:ext uri="{FF2B5EF4-FFF2-40B4-BE49-F238E27FC236}">
                  <a16:creationId xmlns:a16="http://schemas.microsoft.com/office/drawing/2014/main" xmlns="" id="{6D51CFC7-76A0-C64E-82B1-91EC97075C3C}"/>
                </a:ext>
                <a:ext uri="{C183D7F6-B498-43B3-948B-1728B52AA6E4}">
                  <adec:decorative xmlns:adec="http://schemas.microsoft.com/office/drawing/2017/decorative" xmlns="" val="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422429" y="3044657"/>
              <a:ext cx="1421198" cy="603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TextBox 160">
              <a:extLst>
                <a:ext uri="{FF2B5EF4-FFF2-40B4-BE49-F238E27FC236}">
                  <a16:creationId xmlns:a16="http://schemas.microsoft.com/office/drawing/2014/main" xmlns="" id="{FA686A0A-CE04-FF4C-B26C-6527931EAEFF}"/>
                </a:ext>
              </a:extLst>
            </p:cNvPr>
            <p:cNvSpPr txBox="1">
              <a:spLocks noChangeArrowheads="1"/>
            </p:cNvSpPr>
            <p:nvPr/>
          </p:nvSpPr>
          <p:spPr bwMode="auto">
            <a:xfrm>
              <a:off x="2269163" y="3577993"/>
              <a:ext cx="170431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pipeline</a:t>
              </a:r>
            </a:p>
          </p:txBody>
        </p:sp>
        <p:pic>
          <p:nvPicPr>
            <p:cNvPr id="71" name="Picture 40">
              <a:extLst>
                <a:ext uri="{FF2B5EF4-FFF2-40B4-BE49-F238E27FC236}">
                  <a16:creationId xmlns:a16="http://schemas.microsoft.com/office/drawing/2014/main" xmlns="" id="{441F24DE-17F9-BF45-B33F-80F00D741AF0}"/>
                </a:ext>
                <a:ext uri="{C183D7F6-B498-43B3-948B-1728B52AA6E4}">
                  <adec:decorative xmlns:adec="http://schemas.microsoft.com/office/drawing/2017/decorative" xmlns="" val="1"/>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4133935" y="3101084"/>
              <a:ext cx="662768" cy="482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TextBox 160">
              <a:extLst>
                <a:ext uri="{FF2B5EF4-FFF2-40B4-BE49-F238E27FC236}">
                  <a16:creationId xmlns:a16="http://schemas.microsoft.com/office/drawing/2014/main" xmlns="" id="{B966C9FD-1E02-DC42-8F86-7E276A9BDDB8}"/>
                </a:ext>
              </a:extLst>
            </p:cNvPr>
            <p:cNvSpPr txBox="1">
              <a:spLocks noChangeArrowheads="1"/>
            </p:cNvSpPr>
            <p:nvPr/>
          </p:nvSpPr>
          <p:spPr bwMode="auto">
            <a:xfrm>
              <a:off x="4060220" y="3565485"/>
              <a:ext cx="77938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Switch</a:t>
              </a:r>
            </a:p>
          </p:txBody>
        </p:sp>
        <p:sp>
          <p:nvSpPr>
            <p:cNvPr id="134" name="Round Diagonal Corner Rectangle 62">
              <a:extLst>
                <a:ext uri="{FF2B5EF4-FFF2-40B4-BE49-F238E27FC236}">
                  <a16:creationId xmlns:a16="http://schemas.microsoft.com/office/drawing/2014/main" xmlns="" id="{74141266-DC16-4DB5-BC21-BB23CBCE30A8}"/>
                </a:ext>
                <a:ext uri="{C183D7F6-B498-43B3-948B-1728B52AA6E4}">
                  <adec:decorative xmlns:adec="http://schemas.microsoft.com/office/drawing/2017/decorative" xmlns="" val="1"/>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8" name="Graphic 117">
              <a:extLst>
                <a:ext uri="{FF2B5EF4-FFF2-40B4-BE49-F238E27FC236}">
                  <a16:creationId xmlns:a16="http://schemas.microsoft.com/office/drawing/2014/main" xmlns="" id="{EB321956-1D98-491C-A83E-820D794451B3}"/>
                </a:ext>
                <a:ext uri="{C183D7F6-B498-43B3-948B-1728B52AA6E4}">
                  <adec:decorative xmlns:adec="http://schemas.microsoft.com/office/drawing/2017/decorative" xmlns="" val="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767248" y="3115314"/>
              <a:ext cx="548640" cy="548640"/>
            </a:xfrm>
            <a:prstGeom prst="rect">
              <a:avLst/>
            </a:prstGeom>
          </p:spPr>
        </p:pic>
        <p:sp>
          <p:nvSpPr>
            <p:cNvPr id="5" name="TextBox 4">
              <a:extLst>
                <a:ext uri="{FF2B5EF4-FFF2-40B4-BE49-F238E27FC236}">
                  <a16:creationId xmlns:a16="http://schemas.microsoft.com/office/drawing/2014/main" xmlns="" id="{D13EB247-FE2E-480E-BD2B-A9FA6C48F57E}"/>
                </a:ext>
              </a:extLst>
            </p:cNvPr>
            <p:cNvSpPr txBox="1"/>
            <p:nvPr/>
          </p:nvSpPr>
          <p:spPr>
            <a:xfrm>
              <a:off x="6955376" y="3637337"/>
              <a:ext cx="2172391"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Elastic Load Balancing</a:t>
              </a:r>
              <a:endParaRPr lang="en-US" sz="1600" u="sng" dirty="0">
                <a:ea typeface="Amazon Ember" panose="020B0603020204020204" pitchFamily="34" charset="0"/>
                <a:cs typeface="Amazon Ember" panose="020B0603020204020204" pitchFamily="34" charset="0"/>
              </a:endParaRPr>
            </a:p>
          </p:txBody>
        </p:sp>
        <p:pic>
          <p:nvPicPr>
            <p:cNvPr id="125" name="Graphic 124">
              <a:extLst>
                <a:ext uri="{FF2B5EF4-FFF2-40B4-BE49-F238E27FC236}">
                  <a16:creationId xmlns:a16="http://schemas.microsoft.com/office/drawing/2014/main" xmlns="" id="{C966B95B-FE63-4BB4-914B-5B41F526C5D8}"/>
                </a:ext>
                <a:ext uri="{C183D7F6-B498-43B3-948B-1728B52AA6E4}">
                  <adec:decorative xmlns:adec="http://schemas.microsoft.com/office/drawing/2017/decorative" xmlns="" val="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466917" y="3115314"/>
              <a:ext cx="548640" cy="548640"/>
            </a:xfrm>
            <a:prstGeom prst="rect">
              <a:avLst/>
            </a:prstGeom>
          </p:spPr>
        </p:pic>
        <p:sp>
          <p:nvSpPr>
            <p:cNvPr id="126" name="TextBox 125">
              <a:extLst>
                <a:ext uri="{FF2B5EF4-FFF2-40B4-BE49-F238E27FC236}">
                  <a16:creationId xmlns:a16="http://schemas.microsoft.com/office/drawing/2014/main" xmlns="" id="{9AA7C9BC-729A-48E8-8511-46777222E2D2}"/>
                </a:ext>
              </a:extLst>
            </p:cNvPr>
            <p:cNvSpPr txBox="1"/>
            <p:nvPr/>
          </p:nvSpPr>
          <p:spPr>
            <a:xfrm>
              <a:off x="9029700" y="3637337"/>
              <a:ext cx="1516701"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VPC</a:t>
              </a:r>
            </a:p>
          </p:txBody>
        </p:sp>
        <p:sp>
          <p:nvSpPr>
            <p:cNvPr id="39" name="Round Diagonal Corner Rectangle 38">
              <a:extLst>
                <a:ext uri="{FF2B5EF4-FFF2-40B4-BE49-F238E27FC236}">
                  <a16:creationId xmlns:a16="http://schemas.microsoft.com/office/drawing/2014/main" xmlns="" id="{F5839852-F927-1547-A685-1D35B1B64E8E}"/>
                </a:ext>
                <a:ext uri="{C183D7F6-B498-43B3-948B-1728B52AA6E4}">
                  <adec:decorative xmlns:adec="http://schemas.microsoft.com/office/drawing/2017/decorative" xmlns="" val="1"/>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44" name="TextBox 92">
              <a:extLst>
                <a:ext uri="{FF2B5EF4-FFF2-40B4-BE49-F238E27FC236}">
                  <a16:creationId xmlns:a16="http://schemas.microsoft.com/office/drawing/2014/main" xmlns="" id="{DBF0D788-895A-3F49-B387-FE3DBA86F333}"/>
                </a:ext>
              </a:extLst>
            </p:cNvPr>
            <p:cNvSpPr txBox="1">
              <a:spLocks noChangeArrowheads="1"/>
            </p:cNvSpPr>
            <p:nvPr/>
          </p:nvSpPr>
          <p:spPr bwMode="auto">
            <a:xfrm>
              <a:off x="2298984" y="4295061"/>
              <a:ext cx="117617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On-premises </a:t>
              </a:r>
              <a:br>
                <a:rPr lang="en-US" sz="1600" dirty="0">
                  <a:latin typeface="+mn-lt"/>
                  <a:ea typeface="Amazon Ember" panose="020B0603020204020204" pitchFamily="34" charset="0"/>
                  <a:cs typeface="Amazon Ember" panose="020B0603020204020204" pitchFamily="34" charset="0"/>
                </a:rPr>
              </a:br>
              <a:r>
                <a:rPr lang="en-US" sz="1600" dirty="0">
                  <a:latin typeface="+mn-lt"/>
                  <a:ea typeface="Amazon Ember" panose="020B0603020204020204" pitchFamily="34" charset="0"/>
                  <a:cs typeface="Amazon Ember" panose="020B0603020204020204" pitchFamily="34" charset="0"/>
                </a:rPr>
                <a:t>servers</a:t>
              </a:r>
            </a:p>
          </p:txBody>
        </p:sp>
        <p:sp>
          <p:nvSpPr>
            <p:cNvPr id="40" name="Round Diagonal Corner Rectangle 39">
              <a:extLst>
                <a:ext uri="{FF2B5EF4-FFF2-40B4-BE49-F238E27FC236}">
                  <a16:creationId xmlns:a16="http://schemas.microsoft.com/office/drawing/2014/main" xmlns="" id="{1C4BAEB5-745E-4746-9DEC-6DB1E514F76E}"/>
                </a:ext>
                <a:ext uri="{C183D7F6-B498-43B3-948B-1728B52AA6E4}">
                  <adec:decorative xmlns:adec="http://schemas.microsoft.com/office/drawing/2017/decorative" xmlns="" val="1"/>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9" name="Graphic 118">
              <a:extLst>
                <a:ext uri="{FF2B5EF4-FFF2-40B4-BE49-F238E27FC236}">
                  <a16:creationId xmlns:a16="http://schemas.microsoft.com/office/drawing/2014/main" xmlns="" id="{57CE7653-726E-4AE9-886D-E34745039525}"/>
                </a:ext>
                <a:ext uri="{C183D7F6-B498-43B3-948B-1728B52AA6E4}">
                  <adec:decorative xmlns:adec="http://schemas.microsoft.com/office/drawing/2017/decorative" xmlns="" val="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431253" y="4015699"/>
              <a:ext cx="548640" cy="548640"/>
            </a:xfrm>
            <a:prstGeom prst="rect">
              <a:avLst/>
            </a:prstGeom>
          </p:spPr>
        </p:pic>
        <p:sp>
          <p:nvSpPr>
            <p:cNvPr id="127" name="TextBox 126">
              <a:extLst>
                <a:ext uri="{FF2B5EF4-FFF2-40B4-BE49-F238E27FC236}">
                  <a16:creationId xmlns:a16="http://schemas.microsoft.com/office/drawing/2014/main" xmlns="" id="{B3788113-49F2-4876-92D3-4C93BC8B51E6}"/>
                </a:ext>
              </a:extLst>
            </p:cNvPr>
            <p:cNvSpPr txBox="1"/>
            <p:nvPr/>
          </p:nvSpPr>
          <p:spPr>
            <a:xfrm>
              <a:off x="7440116" y="4567876"/>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AMI</a:t>
              </a:r>
            </a:p>
          </p:txBody>
        </p:sp>
        <p:sp>
          <p:nvSpPr>
            <p:cNvPr id="97" name="Right Arrow 96">
              <a:extLst>
                <a:ext uri="{FF2B5EF4-FFF2-40B4-BE49-F238E27FC236}">
                  <a16:creationId xmlns:a16="http://schemas.microsoft.com/office/drawing/2014/main" xmlns="" id="{A0709850-E273-E341-A4B7-BA555CE12183}"/>
                </a:ext>
                <a:ext uri="{C183D7F6-B498-43B3-948B-1728B52AA6E4}">
                  <adec:decorative xmlns:adec="http://schemas.microsoft.com/office/drawing/2017/decorative" xmlns="" val="1"/>
                </a:ext>
              </a:extLst>
            </p:cNvPr>
            <p:cNvSpPr/>
            <p:nvPr/>
          </p:nvSpPr>
          <p:spPr>
            <a:xfrm>
              <a:off x="8341897" y="4289376"/>
              <a:ext cx="914400"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pic>
          <p:nvPicPr>
            <p:cNvPr id="120" name="Graphic 119">
              <a:extLst>
                <a:ext uri="{FF2B5EF4-FFF2-40B4-BE49-F238E27FC236}">
                  <a16:creationId xmlns:a16="http://schemas.microsoft.com/office/drawing/2014/main" xmlns="" id="{1742DD95-046B-43C0-810F-2B64A179DFAE}"/>
                </a:ext>
                <a:ext uri="{C183D7F6-B498-43B3-948B-1728B52AA6E4}">
                  <adec:decorative xmlns:adec="http://schemas.microsoft.com/office/drawing/2017/decorative" xmlns="" val="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821364" y="4015699"/>
              <a:ext cx="548640" cy="548640"/>
            </a:xfrm>
            <a:prstGeom prst="rect">
              <a:avLst/>
            </a:prstGeom>
          </p:spPr>
        </p:pic>
        <p:sp>
          <p:nvSpPr>
            <p:cNvPr id="128" name="TextBox 127">
              <a:extLst>
                <a:ext uri="{FF2B5EF4-FFF2-40B4-BE49-F238E27FC236}">
                  <a16:creationId xmlns:a16="http://schemas.microsoft.com/office/drawing/2014/main" xmlns="" id="{4B2387FC-8CC4-4D85-821E-5A9408438717}"/>
                </a:ext>
              </a:extLst>
            </p:cNvPr>
            <p:cNvSpPr txBox="1"/>
            <p:nvPr/>
          </p:nvSpPr>
          <p:spPr>
            <a:xfrm>
              <a:off x="9179921" y="4447344"/>
              <a:ext cx="1972759"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EC2 instances</a:t>
              </a:r>
            </a:p>
          </p:txBody>
        </p:sp>
        <p:sp>
          <p:nvSpPr>
            <p:cNvPr id="19" name="Round Diagonal Corner Rectangle 18">
              <a:extLst>
                <a:ext uri="{FF2B5EF4-FFF2-40B4-BE49-F238E27FC236}">
                  <a16:creationId xmlns:a16="http://schemas.microsoft.com/office/drawing/2014/main" xmlns="" id="{DF02F1C2-1079-3D4F-AE93-F7512CBCF89B}"/>
                </a:ext>
                <a:ext uri="{C183D7F6-B498-43B3-948B-1728B52AA6E4}">
                  <adec:decorative xmlns:adec="http://schemas.microsoft.com/office/drawing/2017/decorative" xmlns="" val="1"/>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76" name="Rectangle 75">
              <a:extLst>
                <a:ext uri="{FF2B5EF4-FFF2-40B4-BE49-F238E27FC236}">
                  <a16:creationId xmlns:a16="http://schemas.microsoft.com/office/drawing/2014/main" xmlns=""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p>
          </p:txBody>
        </p:sp>
        <p:sp>
          <p:nvSpPr>
            <p:cNvPr id="20" name="Round Diagonal Corner Rectangle 19">
              <a:extLst>
                <a:ext uri="{FF2B5EF4-FFF2-40B4-BE49-F238E27FC236}">
                  <a16:creationId xmlns:a16="http://schemas.microsoft.com/office/drawing/2014/main" xmlns="" id="{64BC6FDD-A420-EB41-B7A5-03AAA72C7753}"/>
                </a:ext>
                <a:ext uri="{C183D7F6-B498-43B3-948B-1728B52AA6E4}">
                  <adec:decorative xmlns:adec="http://schemas.microsoft.com/office/drawing/2017/decorative" xmlns="" val="1"/>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21" name="Graphic 120">
              <a:extLst>
                <a:ext uri="{FF2B5EF4-FFF2-40B4-BE49-F238E27FC236}">
                  <a16:creationId xmlns:a16="http://schemas.microsoft.com/office/drawing/2014/main" xmlns="" id="{678BB275-86A5-4375-BE18-30BCED31AFE4}"/>
                </a:ext>
                <a:ext uri="{C183D7F6-B498-43B3-948B-1728B52AA6E4}">
                  <adec:decorative xmlns:adec="http://schemas.microsoft.com/office/drawing/2017/decorative" xmlns="" val="1"/>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065493" y="5111372"/>
              <a:ext cx="548640" cy="548640"/>
            </a:xfrm>
            <a:prstGeom prst="rect">
              <a:avLst/>
            </a:prstGeom>
          </p:spPr>
        </p:pic>
        <p:pic>
          <p:nvPicPr>
            <p:cNvPr id="122" name="Graphic 121">
              <a:extLst>
                <a:ext uri="{FF2B5EF4-FFF2-40B4-BE49-F238E27FC236}">
                  <a16:creationId xmlns:a16="http://schemas.microsoft.com/office/drawing/2014/main" xmlns="" id="{575D8C7E-648C-4079-9B88-AC16C3030375}"/>
                </a:ext>
                <a:ext uri="{C183D7F6-B498-43B3-948B-1728B52AA6E4}">
                  <adec:decorative xmlns:adec="http://schemas.microsoft.com/office/drawing/2017/decorative" xmlns="" val="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124987" y="5111372"/>
              <a:ext cx="548640" cy="548640"/>
            </a:xfrm>
            <a:prstGeom prst="rect">
              <a:avLst/>
            </a:prstGeom>
          </p:spPr>
        </p:pic>
        <p:pic>
          <p:nvPicPr>
            <p:cNvPr id="123" name="Graphic 122">
              <a:extLst>
                <a:ext uri="{FF2B5EF4-FFF2-40B4-BE49-F238E27FC236}">
                  <a16:creationId xmlns:a16="http://schemas.microsoft.com/office/drawing/2014/main" xmlns="" id="{F95445C9-5745-467A-99E3-84B5B801ED7C}"/>
                </a:ext>
                <a:ext uri="{C183D7F6-B498-43B3-948B-1728B52AA6E4}">
                  <adec:decorative xmlns:adec="http://schemas.microsoft.com/office/drawing/2017/decorative" xmlns="" val="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9241311" y="5125069"/>
              <a:ext cx="548640" cy="548640"/>
            </a:xfrm>
            <a:prstGeom prst="rect">
              <a:avLst/>
            </a:prstGeom>
          </p:spPr>
        </p:pic>
        <p:pic>
          <p:nvPicPr>
            <p:cNvPr id="124" name="Graphic 123">
              <a:extLst>
                <a:ext uri="{FF2B5EF4-FFF2-40B4-BE49-F238E27FC236}">
                  <a16:creationId xmlns:a16="http://schemas.microsoft.com/office/drawing/2014/main" xmlns="" id="{E0A907DA-6131-4ECA-A51A-C0FA62F96A11}"/>
                </a:ext>
                <a:ext uri="{C183D7F6-B498-43B3-948B-1728B52AA6E4}">
                  <adec:decorative xmlns:adec="http://schemas.microsoft.com/office/drawing/2017/decorative" xmlns="" val="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0309287" y="5111372"/>
              <a:ext cx="548640" cy="548640"/>
            </a:xfrm>
            <a:prstGeom prst="rect">
              <a:avLst/>
            </a:prstGeom>
          </p:spPr>
        </p:pic>
        <p:sp>
          <p:nvSpPr>
            <p:cNvPr id="85" name="Left-Right Arrow 84">
              <a:extLst>
                <a:ext uri="{FF2B5EF4-FFF2-40B4-BE49-F238E27FC236}">
                  <a16:creationId xmlns:a16="http://schemas.microsoft.com/office/drawing/2014/main" xmlns=""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Security</a:t>
              </a:r>
            </a:p>
          </p:txBody>
        </p:sp>
        <p:sp>
          <p:nvSpPr>
            <p:cNvPr id="99" name="Left-Right Arrow 98">
              <a:extLst>
                <a:ext uri="{FF2B5EF4-FFF2-40B4-BE49-F238E27FC236}">
                  <a16:creationId xmlns:a16="http://schemas.microsoft.com/office/drawing/2014/main" xmlns=""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xmlns=""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Compute</a:t>
              </a:r>
            </a:p>
          </p:txBody>
        </p:sp>
        <p:sp>
          <p:nvSpPr>
            <p:cNvPr id="101" name="Left-Right Arrow 100">
              <a:extLst>
                <a:ext uri="{FF2B5EF4-FFF2-40B4-BE49-F238E27FC236}">
                  <a16:creationId xmlns:a16="http://schemas.microsoft.com/office/drawing/2014/main" xmlns=""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Storage and</a:t>
              </a:r>
              <a:br>
                <a:rPr lang="en-US" sz="1600" dirty="0">
                  <a:solidFill>
                    <a:schemeClr val="tx1"/>
                  </a:solidFill>
                  <a:ea typeface="Amazon Ember" panose="020B0603020204020204" pitchFamily="34" charset="0"/>
                  <a:cs typeface="Amazon Ember" panose="020B0603020204020204" pitchFamily="34" charset="0"/>
                </a:rPr>
              </a:br>
              <a:r>
                <a:rPr lang="en-US" sz="1600" dirty="0">
                  <a:solidFill>
                    <a:schemeClr val="tx1"/>
                  </a:solidFill>
                  <a:ea typeface="Amazon Ember" panose="020B0603020204020204" pitchFamily="34" charset="0"/>
                  <a:cs typeface="Amazon Ember" panose="020B0603020204020204" pitchFamily="34" charset="0"/>
                </a:rPr>
                <a:t>database </a:t>
              </a:r>
            </a:p>
          </p:txBody>
        </p:sp>
        <p:sp>
          <p:nvSpPr>
            <p:cNvPr id="129" name="TextBox 128">
              <a:extLst>
                <a:ext uri="{FF2B5EF4-FFF2-40B4-BE49-F238E27FC236}">
                  <a16:creationId xmlns:a16="http://schemas.microsoft.com/office/drawing/2014/main" xmlns="" id="{9B94CAE3-87CB-4E8E-903D-B2050D59F467}"/>
                </a:ext>
              </a:extLst>
            </p:cNvPr>
            <p:cNvSpPr txBox="1"/>
            <p:nvPr/>
          </p:nvSpPr>
          <p:spPr>
            <a:xfrm>
              <a:off x="6668371"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EBS</a:t>
              </a:r>
            </a:p>
          </p:txBody>
        </p:sp>
        <p:sp>
          <p:nvSpPr>
            <p:cNvPr id="130" name="TextBox 129">
              <a:extLst>
                <a:ext uri="{FF2B5EF4-FFF2-40B4-BE49-F238E27FC236}">
                  <a16:creationId xmlns:a16="http://schemas.microsoft.com/office/drawing/2014/main" xmlns="" id="{4B98B53F-A08A-4B08-AC6C-F09E9E73521C}"/>
                </a:ext>
              </a:extLst>
            </p:cNvPr>
            <p:cNvSpPr txBox="1"/>
            <p:nvPr/>
          </p:nvSpPr>
          <p:spPr>
            <a:xfrm>
              <a:off x="7754553"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EFS</a:t>
              </a:r>
            </a:p>
          </p:txBody>
        </p:sp>
        <p:sp>
          <p:nvSpPr>
            <p:cNvPr id="131" name="TextBox 130">
              <a:extLst>
                <a:ext uri="{FF2B5EF4-FFF2-40B4-BE49-F238E27FC236}">
                  <a16:creationId xmlns:a16="http://schemas.microsoft.com/office/drawing/2014/main" xmlns="" id="{9511B6FA-F479-4C05-9434-A51BF1F9A1A4}"/>
                </a:ext>
              </a:extLst>
            </p:cNvPr>
            <p:cNvSpPr txBox="1"/>
            <p:nvPr/>
          </p:nvSpPr>
          <p:spPr>
            <a:xfrm>
              <a:off x="8710241" y="5600659"/>
              <a:ext cx="1542192"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S3</a:t>
              </a:r>
            </a:p>
          </p:txBody>
        </p:sp>
        <p:sp>
          <p:nvSpPr>
            <p:cNvPr id="132" name="TextBox 131">
              <a:extLst>
                <a:ext uri="{FF2B5EF4-FFF2-40B4-BE49-F238E27FC236}">
                  <a16:creationId xmlns:a16="http://schemas.microsoft.com/office/drawing/2014/main" xmlns="" id="{50E511B7-7251-4826-8B58-A0C22D9D0F86}"/>
                </a:ext>
              </a:extLst>
            </p:cNvPr>
            <p:cNvSpPr txBox="1"/>
            <p:nvPr/>
          </p:nvSpPr>
          <p:spPr>
            <a:xfrm>
              <a:off x="9913340"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RDS</a:t>
              </a:r>
            </a:p>
          </p:txBody>
        </p:sp>
        <p:sp>
          <p:nvSpPr>
            <p:cNvPr id="70" name="Rectangle 69">
              <a:extLst>
                <a:ext uri="{FF2B5EF4-FFF2-40B4-BE49-F238E27FC236}">
                  <a16:creationId xmlns:a16="http://schemas.microsoft.com/office/drawing/2014/main" xmlns="" id="{4440F675-A90D-441D-9C99-E39DCEC4C58D}"/>
                </a:ext>
              </a:extLst>
            </p:cNvPr>
            <p:cNvSpPr/>
            <p:nvPr/>
          </p:nvSpPr>
          <p:spPr>
            <a:xfrm>
              <a:off x="6769564" y="1972935"/>
              <a:ext cx="1371600" cy="73152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a:t>
              </a:r>
              <a:b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groups</a:t>
              </a:r>
            </a:p>
          </p:txBody>
        </p:sp>
        <p:pic>
          <p:nvPicPr>
            <p:cNvPr id="74" name="Graphic 73">
              <a:extLst>
                <a:ext uri="{FF2B5EF4-FFF2-40B4-BE49-F238E27FC236}">
                  <a16:creationId xmlns:a16="http://schemas.microsoft.com/office/drawing/2014/main" xmlns="" id="{7BFC5EED-8C72-415E-A396-3E52601D4684}"/>
                </a:ext>
                <a:ext uri="{C183D7F6-B498-43B3-948B-1728B52AA6E4}">
                  <adec:decorative xmlns:adec="http://schemas.microsoft.com/office/drawing/2017/decorative" xmlns="" val="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3534427" y="4072306"/>
              <a:ext cx="693446" cy="693446"/>
            </a:xfrm>
            <a:prstGeom prst="rect">
              <a:avLst/>
            </a:prstGeom>
          </p:spPr>
        </p:pic>
        <p:pic>
          <p:nvPicPr>
            <p:cNvPr id="75" name="Graphic 74">
              <a:extLst>
                <a:ext uri="{FF2B5EF4-FFF2-40B4-BE49-F238E27FC236}">
                  <a16:creationId xmlns:a16="http://schemas.microsoft.com/office/drawing/2014/main" xmlns="" id="{C0A03FBA-245C-4413-9480-23A26F67857D}"/>
                </a:ext>
                <a:ext uri="{C183D7F6-B498-43B3-948B-1728B52AA6E4}">
                  <adec:decorative xmlns:adec="http://schemas.microsoft.com/office/drawing/2017/decorative" xmlns="" val="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3939073" y="4135564"/>
              <a:ext cx="693446" cy="693446"/>
            </a:xfrm>
            <a:prstGeom prst="rect">
              <a:avLst/>
            </a:prstGeom>
          </p:spPr>
        </p:pic>
        <p:pic>
          <p:nvPicPr>
            <p:cNvPr id="77" name="Graphic 76">
              <a:extLst>
                <a:ext uri="{FF2B5EF4-FFF2-40B4-BE49-F238E27FC236}">
                  <a16:creationId xmlns:a16="http://schemas.microsoft.com/office/drawing/2014/main" xmlns="" id="{68B38FCC-3F14-41D8-B2B7-9D077E9C5B1B}"/>
                </a:ext>
                <a:ext uri="{C183D7F6-B498-43B3-948B-1728B52AA6E4}">
                  <adec:decorative xmlns:adec="http://schemas.microsoft.com/office/drawing/2017/decorative" xmlns="" val="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4358888" y="4224706"/>
              <a:ext cx="693446" cy="693446"/>
            </a:xfrm>
            <a:prstGeom prst="rect">
              <a:avLst/>
            </a:prstGeom>
          </p:spPr>
        </p:pic>
        <p:pic>
          <p:nvPicPr>
            <p:cNvPr id="79" name="Graphic 78">
              <a:extLst>
                <a:ext uri="{FF2B5EF4-FFF2-40B4-BE49-F238E27FC236}">
                  <a16:creationId xmlns:a16="http://schemas.microsoft.com/office/drawing/2014/main" xmlns="" id="{E14488D1-6906-4882-8E57-847F44CDD32C}"/>
                </a:ext>
                <a:ext uri="{C183D7F6-B498-43B3-948B-1728B52AA6E4}">
                  <adec:decorative xmlns:adec="http://schemas.microsoft.com/office/drawing/2017/decorative" xmlns="" val="1"/>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1631692" y="3115314"/>
              <a:ext cx="469900" cy="469900"/>
            </a:xfrm>
            <a:prstGeom prst="rect">
              <a:avLst/>
            </a:prstGeom>
          </p:spPr>
        </p:pic>
        <p:pic>
          <p:nvPicPr>
            <p:cNvPr id="80" name="Graphic 79">
              <a:extLst>
                <a:ext uri="{FF2B5EF4-FFF2-40B4-BE49-F238E27FC236}">
                  <a16:creationId xmlns:a16="http://schemas.microsoft.com/office/drawing/2014/main" xmlns="" id="{3C2D1B22-C366-48E3-BBD9-EF7F50322648}"/>
                </a:ext>
                <a:ext uri="{C183D7F6-B498-43B3-948B-1728B52AA6E4}">
                  <adec:decorative xmlns:adec="http://schemas.microsoft.com/office/drawing/2017/decorative" xmlns="" val="1"/>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4123938" y="1994701"/>
              <a:ext cx="469900" cy="469900"/>
            </a:xfrm>
            <a:prstGeom prst="rect">
              <a:avLst/>
            </a:prstGeom>
          </p:spPr>
        </p:pic>
        <p:pic>
          <p:nvPicPr>
            <p:cNvPr id="81" name="Graphic 80">
              <a:extLst>
                <a:ext uri="{FF2B5EF4-FFF2-40B4-BE49-F238E27FC236}">
                  <a16:creationId xmlns:a16="http://schemas.microsoft.com/office/drawing/2014/main" xmlns="" id="{0F5B6056-7CAC-4F62-B271-D8808F78B102}"/>
                </a:ext>
                <a:ext uri="{C183D7F6-B498-43B3-948B-1728B52AA6E4}">
                  <adec:decorative xmlns:adec="http://schemas.microsoft.com/office/drawing/2017/decorative" xmlns="" val="1"/>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8889694" y="2012992"/>
              <a:ext cx="469900" cy="469900"/>
            </a:xfrm>
            <a:prstGeom prst="rect">
              <a:avLst/>
            </a:prstGeom>
          </p:spPr>
        </p:pic>
        <p:grpSp>
          <p:nvGrpSpPr>
            <p:cNvPr id="11" name="Group 10">
              <a:extLst>
                <a:ext uri="{FF2B5EF4-FFF2-40B4-BE49-F238E27FC236}">
                  <a16:creationId xmlns:a16="http://schemas.microsoft.com/office/drawing/2014/main" xmlns="" id="{B197DCE9-D16F-40D8-9169-DF9933E3B66E}"/>
                </a:ext>
                <a:ext uri="{C183D7F6-B498-43B3-948B-1728B52AA6E4}">
                  <adec:decorative xmlns:adec="http://schemas.microsoft.com/office/drawing/2017/decorative" xmlns="" val="1"/>
                </a:ext>
              </a:extLst>
            </p:cNvPr>
            <p:cNvGrpSpPr/>
            <p:nvPr/>
          </p:nvGrpSpPr>
          <p:grpSpPr>
            <a:xfrm>
              <a:off x="1428087" y="5337246"/>
              <a:ext cx="679912" cy="679912"/>
              <a:chOff x="1428087" y="5260736"/>
              <a:chExt cx="679912" cy="679912"/>
            </a:xfrm>
          </p:grpSpPr>
          <p:pic>
            <p:nvPicPr>
              <p:cNvPr id="82" name="Graphic 81">
                <a:extLst>
                  <a:ext uri="{FF2B5EF4-FFF2-40B4-BE49-F238E27FC236}">
                    <a16:creationId xmlns:a16="http://schemas.microsoft.com/office/drawing/2014/main" xmlns="" id="{6A20A2D9-A7D7-4D02-88E7-C6007544C38F}"/>
                  </a:ext>
                  <a:ext uri="{C183D7F6-B498-43B3-948B-1728B52AA6E4}">
                    <adec:decorative xmlns:adec="http://schemas.microsoft.com/office/drawing/2017/decorative" xmlns="" val="1"/>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1428087" y="5260736"/>
                <a:ext cx="679912" cy="679912"/>
              </a:xfrm>
              <a:prstGeom prst="rect">
                <a:avLst/>
              </a:prstGeom>
            </p:spPr>
          </p:pic>
          <p:sp>
            <p:nvSpPr>
              <p:cNvPr id="6" name="TextBox 5">
                <a:extLst>
                  <a:ext uri="{FF2B5EF4-FFF2-40B4-BE49-F238E27FC236}">
                    <a16:creationId xmlns:a16="http://schemas.microsoft.com/office/drawing/2014/main" xmlns="" id="{8D736786-E894-4AC6-A868-BFA9869C2648}"/>
                  </a:ext>
                </a:extLst>
              </p:cNvPr>
              <p:cNvSpPr txBox="1"/>
              <p:nvPr/>
            </p:nvSpPr>
            <p:spPr>
              <a:xfrm>
                <a:off x="1485754" y="5431415"/>
                <a:ext cx="56457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DAS</a:t>
                </a:r>
              </a:p>
            </p:txBody>
          </p:sp>
        </p:grpSp>
        <p:grpSp>
          <p:nvGrpSpPr>
            <p:cNvPr id="10" name="Group 9">
              <a:extLst>
                <a:ext uri="{FF2B5EF4-FFF2-40B4-BE49-F238E27FC236}">
                  <a16:creationId xmlns:a16="http://schemas.microsoft.com/office/drawing/2014/main" xmlns="" id="{CDDBBA44-2882-4C03-B551-E10043BE33E3}"/>
                </a:ext>
                <a:ext uri="{C183D7F6-B498-43B3-948B-1728B52AA6E4}">
                  <adec:decorative xmlns:adec="http://schemas.microsoft.com/office/drawing/2017/decorative" xmlns="" val="1"/>
                </a:ext>
              </a:extLst>
            </p:cNvPr>
            <p:cNvGrpSpPr/>
            <p:nvPr/>
          </p:nvGrpSpPr>
          <p:grpSpPr>
            <a:xfrm>
              <a:off x="2393185" y="5337246"/>
              <a:ext cx="679912" cy="679912"/>
              <a:chOff x="2099577" y="5293948"/>
              <a:chExt cx="679912" cy="679912"/>
            </a:xfrm>
          </p:grpSpPr>
          <p:sp>
            <p:nvSpPr>
              <p:cNvPr id="83" name="TextBox 82">
                <a:extLst>
                  <a:ext uri="{FF2B5EF4-FFF2-40B4-BE49-F238E27FC236}">
                    <a16:creationId xmlns:a16="http://schemas.microsoft.com/office/drawing/2014/main" xmlns="" id="{B7CB0AEE-AF2D-4AD2-9716-2BFBA31F77E3}"/>
                  </a:ext>
                </a:extLst>
              </p:cNvPr>
              <p:cNvSpPr txBox="1"/>
              <p:nvPr/>
            </p:nvSpPr>
            <p:spPr>
              <a:xfrm>
                <a:off x="2154840" y="5464627"/>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SAN</a:t>
                </a:r>
              </a:p>
            </p:txBody>
          </p:sp>
          <p:pic>
            <p:nvPicPr>
              <p:cNvPr id="87" name="Graphic 86">
                <a:extLst>
                  <a:ext uri="{FF2B5EF4-FFF2-40B4-BE49-F238E27FC236}">
                    <a16:creationId xmlns:a16="http://schemas.microsoft.com/office/drawing/2014/main" xmlns="" id="{4CD6C272-BAD8-44DA-B642-F1FB217F95E7}"/>
                  </a:ext>
                  <a:ext uri="{C183D7F6-B498-43B3-948B-1728B52AA6E4}">
                    <adec:decorative xmlns:adec="http://schemas.microsoft.com/office/drawing/2017/decorative" xmlns="" val="1"/>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2099577" y="5293948"/>
                <a:ext cx="679912" cy="679912"/>
              </a:xfrm>
              <a:prstGeom prst="rect">
                <a:avLst/>
              </a:prstGeom>
            </p:spPr>
          </p:pic>
        </p:grpSp>
        <p:grpSp>
          <p:nvGrpSpPr>
            <p:cNvPr id="9" name="Group 8">
              <a:extLst>
                <a:ext uri="{FF2B5EF4-FFF2-40B4-BE49-F238E27FC236}">
                  <a16:creationId xmlns:a16="http://schemas.microsoft.com/office/drawing/2014/main" xmlns="" id="{C3B734A9-8805-4E17-B211-2C5312ADFD0C}"/>
                </a:ext>
                <a:ext uri="{C183D7F6-B498-43B3-948B-1728B52AA6E4}">
                  <adec:decorative xmlns:adec="http://schemas.microsoft.com/office/drawing/2017/decorative" xmlns="" val="1"/>
                </a:ext>
              </a:extLst>
            </p:cNvPr>
            <p:cNvGrpSpPr/>
            <p:nvPr/>
          </p:nvGrpSpPr>
          <p:grpSpPr>
            <a:xfrm>
              <a:off x="3358283" y="5198571"/>
              <a:ext cx="679912" cy="818587"/>
              <a:chOff x="3358283" y="5198571"/>
              <a:chExt cx="679912" cy="818587"/>
            </a:xfrm>
          </p:grpSpPr>
          <p:grpSp>
            <p:nvGrpSpPr>
              <p:cNvPr id="7" name="Group 6">
                <a:extLst>
                  <a:ext uri="{FF2B5EF4-FFF2-40B4-BE49-F238E27FC236}">
                    <a16:creationId xmlns:a16="http://schemas.microsoft.com/office/drawing/2014/main" xmlns="" id="{AB9DA5F2-AF7F-4D2A-94CE-8CB86455522F}"/>
                  </a:ext>
                </a:extLst>
              </p:cNvPr>
              <p:cNvGrpSpPr/>
              <p:nvPr/>
            </p:nvGrpSpPr>
            <p:grpSpPr>
              <a:xfrm>
                <a:off x="3572260" y="5198571"/>
                <a:ext cx="251959" cy="219487"/>
                <a:chOff x="3555015" y="5198571"/>
                <a:chExt cx="251959" cy="219487"/>
              </a:xfrm>
            </p:grpSpPr>
            <p:sp>
              <p:nvSpPr>
                <p:cNvPr id="110" name="Rectangle 109">
                  <a:extLst>
                    <a:ext uri="{FF2B5EF4-FFF2-40B4-BE49-F238E27FC236}">
                      <a16:creationId xmlns:a16="http://schemas.microsoft.com/office/drawing/2014/main" xmlns="" id="{7DF711C3-0279-AA49-ABF0-578970E4DF1A}"/>
                    </a:ext>
                    <a:ext uri="{C183D7F6-B498-43B3-948B-1728B52AA6E4}">
                      <adec:decorative xmlns:adec="http://schemas.microsoft.com/office/drawing/2017/decorative" xmlns="" val="1"/>
                    </a:ext>
                  </a:extLst>
                </p:cNvPr>
                <p:cNvSpPr/>
                <p:nvPr/>
              </p:nvSpPr>
              <p:spPr>
                <a:xfrm>
                  <a:off x="3636926" y="5198571"/>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xmlns="" id="{C11F5C54-1075-F049-9B78-0FC31B624C7E}"/>
                    </a:ext>
                    <a:ext uri="{C183D7F6-B498-43B3-948B-1728B52AA6E4}">
                      <adec:decorative xmlns:adec="http://schemas.microsoft.com/office/drawing/2017/decorative" xmlns="" val="1"/>
                    </a:ext>
                  </a:extLst>
                </p:cNvPr>
                <p:cNvSpPr/>
                <p:nvPr/>
              </p:nvSpPr>
              <p:spPr>
                <a:xfrm>
                  <a:off x="3555015"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xmlns="" id="{6719E8C0-582B-B44F-88E6-72F4027A6D53}"/>
                    </a:ext>
                    <a:ext uri="{C183D7F6-B498-43B3-948B-1728B52AA6E4}">
                      <adec:decorative xmlns:adec="http://schemas.microsoft.com/office/drawing/2017/decorative" xmlns="" val="1"/>
                    </a:ext>
                  </a:extLst>
                </p:cNvPr>
                <p:cNvSpPr/>
                <p:nvPr/>
              </p:nvSpPr>
              <p:spPr>
                <a:xfrm>
                  <a:off x="3710297"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cxnSp>
              <p:nvCxnSpPr>
                <p:cNvPr id="109" name="Straight Connector 108">
                  <a:extLst>
                    <a:ext uri="{FF2B5EF4-FFF2-40B4-BE49-F238E27FC236}">
                      <a16:creationId xmlns:a16="http://schemas.microsoft.com/office/drawing/2014/main" xmlns="" id="{6DFEF740-B6C7-044F-B67D-EABD31305BE6}"/>
                    </a:ext>
                    <a:ext uri="{C183D7F6-B498-43B3-948B-1728B52AA6E4}">
                      <adec:decorative xmlns:adec="http://schemas.microsoft.com/office/drawing/2017/decorative" xmlns="" val="1"/>
                    </a:ext>
                  </a:extLst>
                </p:cNvPr>
                <p:cNvCxnSpPr>
                  <a:stCxn id="110" idx="2"/>
                </p:cNvCxnSpPr>
                <p:nvPr/>
              </p:nvCxnSpPr>
              <p:spPr>
                <a:xfrm flipH="1">
                  <a:off x="3684259" y="5279383"/>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xmlns="" id="{E1336F1B-92E7-0746-A514-7C37D1D585D9}"/>
                    </a:ext>
                    <a:ext uri="{C183D7F6-B498-43B3-948B-1728B52AA6E4}">
                      <adec:decorative xmlns:adec="http://schemas.microsoft.com/office/drawing/2017/decorative" xmlns="" val="1"/>
                    </a:ext>
                  </a:extLst>
                </p:cNvPr>
                <p:cNvCxnSpPr/>
                <p:nvPr/>
              </p:nvCxnSpPr>
              <p:spPr>
                <a:xfrm>
                  <a:off x="3600915" y="5308002"/>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xmlns="" id="{0F92887E-7CB3-5C4B-919A-83519AB088E8}"/>
                    </a:ext>
                    <a:ext uri="{C183D7F6-B498-43B3-948B-1728B52AA6E4}">
                      <adec:decorative xmlns:adec="http://schemas.microsoft.com/office/drawing/2017/decorative" xmlns="" val="1"/>
                    </a:ext>
                  </a:extLst>
                </p:cNvPr>
                <p:cNvCxnSpPr>
                  <a:stCxn id="111" idx="0"/>
                </p:cNvCxnSpPr>
                <p:nvPr/>
              </p:nvCxnSpPr>
              <p:spPr>
                <a:xfrm flipH="1" flipV="1">
                  <a:off x="3603296" y="5308002"/>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xmlns="" id="{6546E35F-EC5B-FE47-A66B-ED807599D79D}"/>
                    </a:ext>
                    <a:ext uri="{C183D7F6-B498-43B3-948B-1728B52AA6E4}">
                      <adec:decorative xmlns:adec="http://schemas.microsoft.com/office/drawing/2017/decorative" xmlns="" val="1"/>
                    </a:ext>
                  </a:extLst>
                </p:cNvPr>
                <p:cNvCxnSpPr>
                  <a:stCxn id="112" idx="0"/>
                </p:cNvCxnSpPr>
                <p:nvPr/>
              </p:nvCxnSpPr>
              <p:spPr>
                <a:xfrm flipH="1" flipV="1">
                  <a:off x="3758077" y="5308002"/>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xmlns="" id="{548CA28B-C59B-4E58-B2D2-E589A6DA9A5B}"/>
                  </a:ext>
                </a:extLst>
              </p:cNvPr>
              <p:cNvGrpSpPr/>
              <p:nvPr/>
            </p:nvGrpSpPr>
            <p:grpSpPr>
              <a:xfrm>
                <a:off x="3358283" y="5337246"/>
                <a:ext cx="679912" cy="679912"/>
                <a:chOff x="3358283" y="5337246"/>
                <a:chExt cx="679912" cy="679912"/>
              </a:xfrm>
            </p:grpSpPr>
            <p:sp>
              <p:nvSpPr>
                <p:cNvPr id="86" name="TextBox 85">
                  <a:extLst>
                    <a:ext uri="{FF2B5EF4-FFF2-40B4-BE49-F238E27FC236}">
                      <a16:creationId xmlns:a16="http://schemas.microsoft.com/office/drawing/2014/main" xmlns="" id="{5A9CC442-B2AE-4DB8-B224-D4B799D66C91}"/>
                    </a:ext>
                  </a:extLst>
                </p:cNvPr>
                <p:cNvSpPr txBox="1"/>
                <p:nvPr/>
              </p:nvSpPr>
              <p:spPr>
                <a:xfrm>
                  <a:off x="3413546" y="5507925"/>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NAS</a:t>
                  </a:r>
                </a:p>
              </p:txBody>
            </p:sp>
            <p:pic>
              <p:nvPicPr>
                <p:cNvPr id="88" name="Graphic 87">
                  <a:extLst>
                    <a:ext uri="{FF2B5EF4-FFF2-40B4-BE49-F238E27FC236}">
                      <a16:creationId xmlns:a16="http://schemas.microsoft.com/office/drawing/2014/main" xmlns="" id="{DD619C65-1374-459B-BA78-1004811DCD12}"/>
                    </a:ext>
                    <a:ext uri="{C183D7F6-B498-43B3-948B-1728B52AA6E4}">
                      <adec:decorative xmlns:adec="http://schemas.microsoft.com/office/drawing/2017/decorative" xmlns="" val="1"/>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3358283" y="5337246"/>
                  <a:ext cx="679912" cy="679912"/>
                </a:xfrm>
                <a:prstGeom prst="rect">
                  <a:avLst/>
                </a:prstGeom>
              </p:spPr>
            </p:pic>
          </p:grpSp>
        </p:grpSp>
      </p:gr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3" name="Slide Number Placeholder 2">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latin typeface="+mn-lt"/>
              </a:rPr>
              <a:t>20</a:t>
            </a:fld>
            <a:endParaRPr lang="en-US" dirty="0">
              <a:latin typeface="+mn-lt"/>
            </a:endParaRPr>
          </a:p>
        </p:txBody>
      </p:sp>
    </p:spTree>
    <p:custDataLst>
      <p:tags r:id="rId1"/>
    </p:custDataLst>
    <p:extLst>
      <p:ext uri="{BB962C8B-B14F-4D97-AF65-F5344CB8AC3E}">
        <p14:creationId xmlns:p14="http://schemas.microsoft.com/office/powerpoint/2010/main" val="678552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Similarities between AWS and traditional </a:t>
            </a:r>
            <a:r>
              <a:rPr lang="en-US" dirty="0" smtClean="0"/>
              <a:t>IT (Cont.)</a:t>
            </a:r>
            <a:endParaRPr lang="en-US" dirty="0"/>
          </a:p>
        </p:txBody>
      </p:sp>
      <p:sp>
        <p:nvSpPr>
          <p:cNvPr id="7" name="Content Placeholder 6"/>
          <p:cNvSpPr>
            <a:spLocks noGrp="1"/>
          </p:cNvSpPr>
          <p:nvPr>
            <p:ph idx="1"/>
          </p:nvPr>
        </p:nvSpPr>
        <p:spPr/>
        <p:txBody>
          <a:bodyPr/>
          <a:lstStyle/>
          <a:p>
            <a:pPr defTabSz="457133">
              <a:lnSpc>
                <a:spcPct val="100000"/>
              </a:lnSpc>
              <a:spcBef>
                <a:spcPts val="0"/>
              </a:spcBef>
              <a:spcAft>
                <a:spcPts val="600"/>
              </a:spcAft>
              <a:defRPr/>
            </a:pPr>
            <a:r>
              <a:rPr lang="en-US" sz="2000" dirty="0" smtClean="0">
                <a:cs typeface="Arial" panose="020B0604020202020204" pitchFamily="34" charset="0"/>
              </a:rPr>
              <a:t>AMIs are </a:t>
            </a:r>
            <a:r>
              <a:rPr lang="en-US" sz="2000" dirty="0">
                <a:solidFill>
                  <a:srgbClr val="333399"/>
                </a:solidFill>
                <a:cs typeface="Arial" panose="020B0604020202020204" pitchFamily="34" charset="0"/>
              </a:rPr>
              <a:t>used to initialize</a:t>
            </a:r>
            <a:r>
              <a:rPr lang="en-US" sz="2000" dirty="0" smtClean="0">
                <a:solidFill>
                  <a:srgbClr val="333399"/>
                </a:solidFill>
                <a:cs typeface="Arial" panose="020B0604020202020204" pitchFamily="34" charset="0"/>
              </a:rPr>
              <a:t> </a:t>
            </a:r>
            <a:r>
              <a:rPr lang="en-US" sz="2000" dirty="0" smtClean="0">
                <a:cs typeface="Arial" panose="020B0604020202020204" pitchFamily="34" charset="0"/>
              </a:rPr>
              <a:t>Amazon EC2 </a:t>
            </a:r>
            <a:r>
              <a:rPr lang="en-US" sz="2000" dirty="0">
                <a:cs typeface="Arial" panose="020B0604020202020204" pitchFamily="34" charset="0"/>
              </a:rPr>
              <a:t>instances </a:t>
            </a:r>
          </a:p>
          <a:p>
            <a:pPr defTabSz="457133">
              <a:lnSpc>
                <a:spcPct val="100000"/>
              </a:lnSpc>
              <a:spcBef>
                <a:spcPts val="0"/>
              </a:spcBef>
              <a:spcAft>
                <a:spcPts val="600"/>
              </a:spcAft>
              <a:defRPr/>
            </a:pPr>
            <a:endParaRPr lang="en-US" sz="2000" dirty="0" smtClean="0">
              <a:cs typeface="Arial" panose="020B0604020202020204" pitchFamily="34" charset="0"/>
            </a:endParaRPr>
          </a:p>
          <a:p>
            <a:pPr defTabSz="457133">
              <a:lnSpc>
                <a:spcPct val="100000"/>
              </a:lnSpc>
              <a:spcBef>
                <a:spcPts val="0"/>
              </a:spcBef>
              <a:spcAft>
                <a:spcPts val="600"/>
              </a:spcAft>
              <a:defRPr/>
            </a:pPr>
            <a:r>
              <a:rPr lang="en-US" sz="2000" dirty="0" smtClean="0">
                <a:cs typeface="Arial" panose="020B0604020202020204" pitchFamily="34" charset="0"/>
              </a:rPr>
              <a:t>Amazon </a:t>
            </a:r>
            <a:r>
              <a:rPr lang="en-US" sz="2000" dirty="0">
                <a:cs typeface="Arial" panose="020B0604020202020204" pitchFamily="34" charset="0"/>
              </a:rPr>
              <a:t>EBS </a:t>
            </a:r>
            <a:r>
              <a:rPr lang="en-US" sz="2000" dirty="0">
                <a:solidFill>
                  <a:srgbClr val="333399"/>
                </a:solidFill>
                <a:cs typeface="Arial" panose="020B0604020202020204" pitchFamily="34" charset="0"/>
              </a:rPr>
              <a:t>represents a hard disk </a:t>
            </a:r>
            <a:r>
              <a:rPr lang="en-US" sz="2000" dirty="0">
                <a:cs typeface="Arial" panose="020B0604020202020204" pitchFamily="34" charset="0"/>
              </a:rPr>
              <a:t>that attaches to </a:t>
            </a:r>
            <a:r>
              <a:rPr lang="en-US" sz="2000" dirty="0" smtClean="0">
                <a:cs typeface="Arial" panose="020B0604020202020204" pitchFamily="34" charset="0"/>
              </a:rPr>
              <a:t>virtual machine</a:t>
            </a:r>
          </a:p>
          <a:p>
            <a:pPr defTabSz="457133">
              <a:lnSpc>
                <a:spcPct val="100000"/>
              </a:lnSpc>
              <a:spcBef>
                <a:spcPts val="0"/>
              </a:spcBef>
              <a:spcAft>
                <a:spcPts val="600"/>
              </a:spcAft>
              <a:defRPr/>
            </a:pPr>
            <a:endParaRPr lang="en-US" sz="1800" dirty="0">
              <a:cs typeface="Arial" panose="020B0604020202020204" pitchFamily="34" charset="0"/>
            </a:endParaRPr>
          </a:p>
          <a:p>
            <a:pPr lvl="1" defTabSz="457133">
              <a:lnSpc>
                <a:spcPct val="100000"/>
              </a:lnSpc>
              <a:spcBef>
                <a:spcPts val="0"/>
              </a:spcBef>
              <a:spcAft>
                <a:spcPts val="600"/>
              </a:spcAft>
              <a:defRPr/>
            </a:pPr>
            <a:r>
              <a:rPr lang="en-US" sz="1800" dirty="0" smtClean="0">
                <a:cs typeface="Arial" panose="020B0604020202020204" pitchFamily="34" charset="0"/>
              </a:rPr>
              <a:t>Amazon EBS is </a:t>
            </a:r>
            <a:r>
              <a:rPr lang="en-US" sz="1800" dirty="0">
                <a:cs typeface="Arial" panose="020B0604020202020204" pitchFamily="34" charset="0"/>
              </a:rPr>
              <a:t>equivalent to </a:t>
            </a:r>
            <a:r>
              <a:rPr lang="en-US" sz="1800" dirty="0" smtClean="0">
                <a:solidFill>
                  <a:srgbClr val="333399"/>
                </a:solidFill>
                <a:cs typeface="Arial" panose="020B0604020202020204" pitchFamily="34" charset="0"/>
              </a:rPr>
              <a:t>DAS</a:t>
            </a:r>
            <a:r>
              <a:rPr lang="en-US" sz="1800" dirty="0" smtClean="0">
                <a:cs typeface="Arial" panose="020B0604020202020204" pitchFamily="34" charset="0"/>
              </a:rPr>
              <a:t> </a:t>
            </a:r>
            <a:r>
              <a:rPr lang="en-US" sz="1800" dirty="0">
                <a:cs typeface="Arial" panose="020B0604020202020204" pitchFamily="34" charset="0"/>
              </a:rPr>
              <a:t>to the physical </a:t>
            </a:r>
            <a:r>
              <a:rPr lang="en-US" sz="1800" dirty="0" smtClean="0">
                <a:cs typeface="Arial" panose="020B0604020202020204" pitchFamily="34" charset="0"/>
              </a:rPr>
              <a:t>machine.</a:t>
            </a:r>
          </a:p>
          <a:p>
            <a:pPr defTabSz="457133">
              <a:lnSpc>
                <a:spcPct val="100000"/>
              </a:lnSpc>
              <a:spcBef>
                <a:spcPts val="0"/>
              </a:spcBef>
              <a:spcAft>
                <a:spcPts val="600"/>
              </a:spcAft>
              <a:defRPr/>
            </a:pPr>
            <a:endParaRPr lang="en-US" sz="2000" dirty="0" smtClean="0">
              <a:cs typeface="Arial" panose="020B0604020202020204" pitchFamily="34" charset="0"/>
            </a:endParaRPr>
          </a:p>
          <a:p>
            <a:pPr defTabSz="457133">
              <a:lnSpc>
                <a:spcPct val="100000"/>
              </a:lnSpc>
              <a:spcBef>
                <a:spcPts val="0"/>
              </a:spcBef>
              <a:spcAft>
                <a:spcPts val="600"/>
              </a:spcAft>
              <a:defRPr/>
            </a:pPr>
            <a:r>
              <a:rPr lang="en-US" sz="2000" dirty="0" smtClean="0">
                <a:cs typeface="Arial" panose="020B0604020202020204" pitchFamily="34" charset="0"/>
              </a:rPr>
              <a:t>Amazon </a:t>
            </a:r>
            <a:r>
              <a:rPr lang="en-US" sz="2000" dirty="0">
                <a:cs typeface="Arial" panose="020B0604020202020204" pitchFamily="34" charset="0"/>
              </a:rPr>
              <a:t>EFS also attaches to VM but it represents traditional </a:t>
            </a:r>
            <a:r>
              <a:rPr lang="en-US" sz="2000" dirty="0" smtClean="0">
                <a:solidFill>
                  <a:srgbClr val="333399"/>
                </a:solidFill>
                <a:cs typeface="Arial" panose="020B0604020202020204" pitchFamily="34" charset="0"/>
              </a:rPr>
              <a:t>SAN</a:t>
            </a:r>
            <a:r>
              <a:rPr lang="en-US" sz="2000" dirty="0" smtClean="0">
                <a:cs typeface="Arial" panose="020B0604020202020204" pitchFamily="34" charset="0"/>
              </a:rPr>
              <a:t>.</a:t>
            </a:r>
          </a:p>
          <a:p>
            <a:pPr defTabSz="457133">
              <a:lnSpc>
                <a:spcPct val="100000"/>
              </a:lnSpc>
              <a:spcBef>
                <a:spcPts val="0"/>
              </a:spcBef>
              <a:spcAft>
                <a:spcPts val="600"/>
              </a:spcAft>
              <a:defRPr/>
            </a:pPr>
            <a:endParaRPr lang="en-US" sz="2000" dirty="0" smtClean="0">
              <a:cs typeface="Arial" panose="020B0604020202020204" pitchFamily="34" charset="0"/>
            </a:endParaRPr>
          </a:p>
          <a:p>
            <a:pPr defTabSz="457133">
              <a:lnSpc>
                <a:spcPct val="100000"/>
              </a:lnSpc>
              <a:spcBef>
                <a:spcPts val="0"/>
              </a:spcBef>
              <a:spcAft>
                <a:spcPts val="600"/>
              </a:spcAft>
              <a:defRPr/>
            </a:pPr>
            <a:r>
              <a:rPr lang="en-US" sz="2000" dirty="0" smtClean="0">
                <a:cs typeface="Arial" panose="020B0604020202020204" pitchFamily="34" charset="0"/>
              </a:rPr>
              <a:t>Amazon </a:t>
            </a:r>
            <a:r>
              <a:rPr lang="en-US" sz="2000" dirty="0">
                <a:cs typeface="Arial" panose="020B0604020202020204" pitchFamily="34" charset="0"/>
              </a:rPr>
              <a:t>S3 provides the </a:t>
            </a:r>
            <a:r>
              <a:rPr lang="en-US" sz="2000" dirty="0">
                <a:solidFill>
                  <a:srgbClr val="333399"/>
                </a:solidFill>
                <a:cs typeface="Arial" panose="020B0604020202020204" pitchFamily="34" charset="0"/>
              </a:rPr>
              <a:t>ability to store files using internet</a:t>
            </a:r>
            <a:r>
              <a:rPr lang="en-US" sz="2000" dirty="0">
                <a:cs typeface="Arial" panose="020B0604020202020204" pitchFamily="34" charset="0"/>
              </a:rPr>
              <a:t>, and is equivalent </a:t>
            </a:r>
            <a:r>
              <a:rPr lang="en-US" sz="2000" dirty="0" smtClean="0">
                <a:solidFill>
                  <a:srgbClr val="333399"/>
                </a:solidFill>
                <a:cs typeface="Arial" panose="020B0604020202020204" pitchFamily="34" charset="0"/>
              </a:rPr>
              <a:t>NAS</a:t>
            </a:r>
            <a:r>
              <a:rPr lang="en-US" sz="2000" dirty="0" smtClean="0">
                <a:cs typeface="Arial" panose="020B0604020202020204" pitchFamily="34" charset="0"/>
              </a:rPr>
              <a:t>.</a:t>
            </a:r>
            <a:endParaRPr lang="en-US" sz="2000" dirty="0">
              <a:cs typeface="Arial" panose="020B0604020202020204" pitchFamily="34" charset="0"/>
            </a:endParaRPr>
          </a:p>
          <a:p>
            <a:pPr defTabSz="457133">
              <a:lnSpc>
                <a:spcPct val="100000"/>
              </a:lnSpc>
              <a:spcBef>
                <a:spcPts val="0"/>
              </a:spcBef>
              <a:spcAft>
                <a:spcPts val="600"/>
              </a:spcAft>
              <a:defRPr/>
            </a:pPr>
            <a:endParaRPr lang="en-US" sz="2000" dirty="0" smtClean="0">
              <a:cs typeface="Arial" panose="020B0604020202020204" pitchFamily="34" charset="0"/>
            </a:endParaRPr>
          </a:p>
          <a:p>
            <a:pPr defTabSz="457133">
              <a:lnSpc>
                <a:spcPct val="100000"/>
              </a:lnSpc>
              <a:spcBef>
                <a:spcPts val="0"/>
              </a:spcBef>
              <a:spcAft>
                <a:spcPts val="600"/>
              </a:spcAft>
              <a:defRPr/>
            </a:pPr>
            <a:r>
              <a:rPr lang="en-US" sz="2000" dirty="0" smtClean="0">
                <a:cs typeface="Arial" panose="020B0604020202020204" pitchFamily="34" charset="0"/>
              </a:rPr>
              <a:t>With </a:t>
            </a:r>
            <a:r>
              <a:rPr lang="en-US" sz="2000" dirty="0">
                <a:cs typeface="Arial" panose="020B0604020202020204" pitchFamily="34" charset="0"/>
              </a:rPr>
              <a:t>AWS services and features, you can do almost everything that you would want to do with a traditional data center.</a:t>
            </a:r>
          </a:p>
          <a:p>
            <a:pPr marL="0" lvl="0" indent="0" defTabSz="457133">
              <a:lnSpc>
                <a:spcPct val="100000"/>
              </a:lnSpc>
              <a:spcBef>
                <a:spcPts val="0"/>
              </a:spcBef>
              <a:spcAft>
                <a:spcPts val="600"/>
              </a:spcAft>
              <a:buNone/>
              <a:defRPr/>
            </a:pPr>
            <a:endParaRPr lang="en-US" sz="2000" dirty="0">
              <a:cs typeface="Arial" panose="020B0604020202020204" pitchFamily="34" charset="0"/>
            </a:endParaRPr>
          </a:p>
          <a:p>
            <a:pPr marL="171450" indent="-171450" algn="just"/>
            <a:endParaRPr lang="en-US" sz="2000"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0631654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Storage Models</a:t>
            </a:r>
            <a:endParaRPr lang="en-US" dirty="0"/>
          </a:p>
        </p:txBody>
      </p:sp>
      <p:sp>
        <p:nvSpPr>
          <p:cNvPr id="3" name="Content Placeholder 2"/>
          <p:cNvSpPr>
            <a:spLocks noGrp="1"/>
          </p:cNvSpPr>
          <p:nvPr>
            <p:ph idx="1"/>
          </p:nvPr>
        </p:nvSpPr>
        <p:spPr/>
        <p:txBody>
          <a:bodyPr/>
          <a:lstStyle/>
          <a:p>
            <a:pPr marL="0" indent="0" algn="just">
              <a:buNone/>
            </a:pPr>
            <a:r>
              <a:rPr lang="en-US" dirty="0" smtClean="0">
                <a:solidFill>
                  <a:srgbClr val="333399"/>
                </a:solidFill>
                <a:cs typeface="Arial" panose="020B0604020202020204" pitchFamily="34" charset="0"/>
              </a:rPr>
              <a:t>Direct Attached Storage (DAS)</a:t>
            </a:r>
            <a:endParaRPr lang="en-US" dirty="0">
              <a:solidFill>
                <a:srgbClr val="333399"/>
              </a:solidFill>
              <a:cs typeface="Arial" panose="020B0604020202020204" pitchFamily="34" charset="0"/>
            </a:endParaRPr>
          </a:p>
          <a:p>
            <a:pPr marL="0" indent="0" algn="just">
              <a:buNone/>
            </a:pPr>
            <a:endParaRPr lang="en-US" sz="2400" dirty="0" smtClean="0">
              <a:solidFill>
                <a:srgbClr val="333399"/>
              </a:solidFill>
            </a:endParaRPr>
          </a:p>
          <a:p>
            <a:pPr algn="just"/>
            <a:r>
              <a:rPr lang="en-US" sz="2400" dirty="0" smtClean="0"/>
              <a:t>DAS is a </a:t>
            </a:r>
            <a:r>
              <a:rPr lang="en-US" sz="2400" dirty="0" smtClean="0">
                <a:solidFill>
                  <a:srgbClr val="333399"/>
                </a:solidFill>
              </a:rPr>
              <a:t>Simple</a:t>
            </a:r>
            <a:r>
              <a:rPr lang="en-US" sz="2400" dirty="0" smtClean="0"/>
              <a:t>, </a:t>
            </a:r>
            <a:r>
              <a:rPr lang="en-US" sz="2400" dirty="0" smtClean="0">
                <a:solidFill>
                  <a:srgbClr val="333399"/>
                </a:solidFill>
              </a:rPr>
              <a:t>low-maintenance</a:t>
            </a:r>
            <a:r>
              <a:rPr lang="en-US" sz="2400" dirty="0" smtClean="0"/>
              <a:t>, </a:t>
            </a:r>
            <a:r>
              <a:rPr lang="en-US" sz="2400" dirty="0" smtClean="0">
                <a:solidFill>
                  <a:srgbClr val="333399"/>
                </a:solidFill>
              </a:rPr>
              <a:t>low-cost</a:t>
            </a:r>
            <a:r>
              <a:rPr lang="en-US" sz="2400" dirty="0" smtClean="0"/>
              <a:t> data storage solution.</a:t>
            </a:r>
          </a:p>
          <a:p>
            <a:pPr algn="just"/>
            <a:endParaRPr lang="en-US" sz="2400" dirty="0" smtClean="0"/>
          </a:p>
          <a:p>
            <a:pPr algn="just"/>
            <a:r>
              <a:rPr lang="en-US" sz="2400" dirty="0" smtClean="0"/>
              <a:t>Data storage system is </a:t>
            </a:r>
            <a:r>
              <a:rPr lang="en-US" sz="2400" dirty="0" smtClean="0">
                <a:solidFill>
                  <a:srgbClr val="333399"/>
                </a:solidFill>
              </a:rPr>
              <a:t>connected directly</a:t>
            </a:r>
            <a:r>
              <a:rPr lang="en-US" sz="2400" dirty="0" smtClean="0"/>
              <a:t> to the servers through SCSI or other connections.</a:t>
            </a:r>
          </a:p>
          <a:p>
            <a:pPr algn="just"/>
            <a:endParaRPr lang="en-US" sz="2400" dirty="0" smtClean="0"/>
          </a:p>
          <a:p>
            <a:pPr algn="just"/>
            <a:r>
              <a:rPr lang="en-US" sz="2400" dirty="0" smtClean="0"/>
              <a:t>Similar to an </a:t>
            </a:r>
            <a:r>
              <a:rPr lang="en-US" sz="2400" dirty="0" smtClean="0">
                <a:solidFill>
                  <a:srgbClr val="333399"/>
                </a:solidFill>
              </a:rPr>
              <a:t>external hard drive </a:t>
            </a:r>
            <a:r>
              <a:rPr lang="en-US" sz="2400" dirty="0" smtClean="0"/>
              <a:t>or </a:t>
            </a:r>
            <a:r>
              <a:rPr lang="en-US" sz="2400" dirty="0" smtClean="0">
                <a:solidFill>
                  <a:srgbClr val="333399"/>
                </a:solidFill>
              </a:rPr>
              <a:t>thumb drive </a:t>
            </a:r>
            <a:r>
              <a:rPr lang="en-US" sz="2400" dirty="0" smtClean="0"/>
              <a:t>inserted into a PC.</a:t>
            </a:r>
          </a:p>
        </p:txBody>
      </p:sp>
      <p:sp>
        <p:nvSpPr>
          <p:cNvPr id="4" name="Slide Number Placeholder 3"/>
          <p:cNvSpPr>
            <a:spLocks noGrp="1"/>
          </p:cNvSpPr>
          <p:nvPr>
            <p:ph type="sldNum" sz="quarter" idx="12"/>
          </p:nvPr>
        </p:nvSpPr>
        <p:spPr/>
        <p:txBody>
          <a:bodyPr/>
          <a:lstStyle/>
          <a:p>
            <a:fld id="{B6A95138-A96E-2F42-A959-2EFD44FE4AB7}" type="slidenum">
              <a:rPr lang="en-US" smtClean="0"/>
              <a:t>22</a:t>
            </a:fld>
            <a:endParaRPr lang="en-US" dirty="0"/>
          </a:p>
        </p:txBody>
      </p:sp>
      <p:sp>
        <p:nvSpPr>
          <p:cNvPr id="6" name="Footer Placeholder 5"/>
          <p:cNvSpPr>
            <a:spLocks noGrp="1"/>
          </p:cNvSpPr>
          <p:nvPr>
            <p:ph type="ftr" sz="quarter" idx="3"/>
          </p:nvPr>
        </p:nvSpPr>
        <p:spPr/>
        <p:txBody>
          <a:bodyPr/>
          <a:lstStyle/>
          <a:p>
            <a:r>
              <a:rPr lang="en-US" smtClean="0"/>
              <a:t>© 2019 Amazon Web Services, Inc. or its Affiliates. All rights reserved.</a:t>
            </a:r>
            <a:endParaRPr lang="en-US" dirty="0"/>
          </a:p>
        </p:txBody>
      </p:sp>
      <p:pic>
        <p:nvPicPr>
          <p:cNvPr id="9" name="Content Placeholder 8"/>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755293" y="2067470"/>
            <a:ext cx="4486901" cy="3562847"/>
          </a:xfrm>
        </p:spPr>
      </p:pic>
    </p:spTree>
    <p:extLst>
      <p:ext uri="{BB962C8B-B14F-4D97-AF65-F5344CB8AC3E}">
        <p14:creationId xmlns:p14="http://schemas.microsoft.com/office/powerpoint/2010/main" val="2015250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Storage Models</a:t>
            </a:r>
            <a:endParaRPr lang="en-US" dirty="0"/>
          </a:p>
        </p:txBody>
      </p:sp>
      <p:sp>
        <p:nvSpPr>
          <p:cNvPr id="3" name="Content Placeholder 2"/>
          <p:cNvSpPr>
            <a:spLocks noGrp="1"/>
          </p:cNvSpPr>
          <p:nvPr>
            <p:ph idx="1"/>
          </p:nvPr>
        </p:nvSpPr>
        <p:spPr/>
        <p:txBody>
          <a:bodyPr/>
          <a:lstStyle/>
          <a:p>
            <a:pPr marL="0" indent="0" algn="just">
              <a:buNone/>
            </a:pPr>
            <a:r>
              <a:rPr lang="en-US" dirty="0" smtClean="0">
                <a:solidFill>
                  <a:srgbClr val="333399"/>
                </a:solidFill>
                <a:cs typeface="Arial" panose="020B0604020202020204" pitchFamily="34" charset="0"/>
              </a:rPr>
              <a:t>Direct Attached Storage (DAS)</a:t>
            </a:r>
            <a:endParaRPr lang="en-US" dirty="0">
              <a:solidFill>
                <a:srgbClr val="333399"/>
              </a:solidFill>
            </a:endParaRPr>
          </a:p>
          <a:p>
            <a:pPr algn="just"/>
            <a:r>
              <a:rPr lang="en-US" sz="2400" dirty="0" smtClean="0"/>
              <a:t>Not designed for </a:t>
            </a:r>
            <a:r>
              <a:rPr lang="en-US" sz="2400" dirty="0" smtClean="0">
                <a:solidFill>
                  <a:srgbClr val="333399"/>
                </a:solidFill>
              </a:rPr>
              <a:t>sharing data </a:t>
            </a:r>
            <a:r>
              <a:rPr lang="en-US" sz="2400" dirty="0" smtClean="0"/>
              <a:t>across the network.</a:t>
            </a:r>
          </a:p>
          <a:p>
            <a:pPr algn="just"/>
            <a:endParaRPr lang="en-US" sz="2400" dirty="0" smtClean="0"/>
          </a:p>
          <a:p>
            <a:pPr algn="just"/>
            <a:r>
              <a:rPr lang="en-US" sz="2400" dirty="0"/>
              <a:t>N</a:t>
            </a:r>
            <a:r>
              <a:rPr lang="en-US" sz="2400" dirty="0" smtClean="0"/>
              <a:t>ot suitable for businesses that are growing quickly since it is </a:t>
            </a:r>
            <a:r>
              <a:rPr lang="en-US" sz="2400" dirty="0" smtClean="0">
                <a:solidFill>
                  <a:srgbClr val="333399"/>
                </a:solidFill>
              </a:rPr>
              <a:t>not designed for scalability</a:t>
            </a:r>
            <a:r>
              <a:rPr lang="en-US" sz="2400" dirty="0" smtClean="0"/>
              <a:t>.</a:t>
            </a:r>
          </a:p>
          <a:p>
            <a:pPr algn="just"/>
            <a:endParaRPr lang="en-US" sz="2400" dirty="0" smtClean="0"/>
          </a:p>
          <a:p>
            <a:pPr algn="just"/>
            <a:r>
              <a:rPr lang="en-US" sz="2400" dirty="0" smtClean="0"/>
              <a:t>Suitable for small businesses that </a:t>
            </a:r>
            <a:r>
              <a:rPr lang="en-US" sz="2400" dirty="0" smtClean="0">
                <a:solidFill>
                  <a:srgbClr val="333399"/>
                </a:solidFill>
              </a:rPr>
              <a:t>share data locally </a:t>
            </a:r>
            <a:r>
              <a:rPr lang="en-US" sz="2400" dirty="0" smtClean="0"/>
              <a:t>with little IT support.</a:t>
            </a:r>
          </a:p>
          <a:p>
            <a:pPr algn="just"/>
            <a:endParaRPr lang="en-US" sz="2400" dirty="0"/>
          </a:p>
        </p:txBody>
      </p:sp>
      <p:sp>
        <p:nvSpPr>
          <p:cNvPr id="4" name="Slide Number Placeholder 3"/>
          <p:cNvSpPr>
            <a:spLocks noGrp="1"/>
          </p:cNvSpPr>
          <p:nvPr>
            <p:ph type="sldNum" sz="quarter" idx="12"/>
          </p:nvPr>
        </p:nvSpPr>
        <p:spPr/>
        <p:txBody>
          <a:bodyPr/>
          <a:lstStyle/>
          <a:p>
            <a:fld id="{B6A95138-A96E-2F42-A959-2EFD44FE4AB7}" type="slidenum">
              <a:rPr lang="en-US" smtClean="0"/>
              <a:t>23</a:t>
            </a:fld>
            <a:endParaRPr lang="en-US" dirty="0"/>
          </a:p>
        </p:txBody>
      </p:sp>
      <p:sp>
        <p:nvSpPr>
          <p:cNvPr id="6" name="Footer Placeholder 5"/>
          <p:cNvSpPr>
            <a:spLocks noGrp="1"/>
          </p:cNvSpPr>
          <p:nvPr>
            <p:ph type="ftr" sz="quarter" idx="3"/>
          </p:nvPr>
        </p:nvSpPr>
        <p:spPr/>
        <p:txBody>
          <a:bodyPr/>
          <a:lstStyle/>
          <a:p>
            <a:r>
              <a:rPr lang="en-US" smtClean="0"/>
              <a:t>© 2019 Amazon Web Services, Inc. or its Affiliates. All rights reserved.</a:t>
            </a:r>
            <a:endParaRPr lang="en-US" dirty="0"/>
          </a:p>
        </p:txBody>
      </p:sp>
      <p:pic>
        <p:nvPicPr>
          <p:cNvPr id="9" name="Content Placeholder 8"/>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755293" y="2067470"/>
            <a:ext cx="4486901" cy="3562847"/>
          </a:xfrm>
        </p:spPr>
      </p:pic>
    </p:spTree>
    <p:extLst>
      <p:ext uri="{BB962C8B-B14F-4D97-AF65-F5344CB8AC3E}">
        <p14:creationId xmlns:p14="http://schemas.microsoft.com/office/powerpoint/2010/main" val="3526304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Storage Models</a:t>
            </a:r>
            <a:endParaRPr lang="en-US" dirty="0"/>
          </a:p>
        </p:txBody>
      </p:sp>
      <p:sp>
        <p:nvSpPr>
          <p:cNvPr id="3" name="Content Placeholder 2"/>
          <p:cNvSpPr>
            <a:spLocks noGrp="1"/>
          </p:cNvSpPr>
          <p:nvPr>
            <p:ph idx="1"/>
          </p:nvPr>
        </p:nvSpPr>
        <p:spPr/>
        <p:txBody>
          <a:bodyPr/>
          <a:lstStyle/>
          <a:p>
            <a:pPr marL="0" indent="0" algn="just">
              <a:buNone/>
            </a:pPr>
            <a:r>
              <a:rPr lang="en-US" dirty="0" smtClean="0">
                <a:solidFill>
                  <a:srgbClr val="333399"/>
                </a:solidFill>
                <a:cs typeface="Arial" panose="020B0604020202020204" pitchFamily="34" charset="0"/>
              </a:rPr>
              <a:t>Network Attached Storage (NAS)</a:t>
            </a:r>
            <a:endParaRPr lang="en-US" sz="2400" dirty="0" smtClean="0"/>
          </a:p>
          <a:p>
            <a:pPr algn="just"/>
            <a:r>
              <a:rPr lang="en-US" sz="2400" dirty="0" smtClean="0"/>
              <a:t>NAS offers </a:t>
            </a:r>
            <a:r>
              <a:rPr lang="en-US" sz="2400" dirty="0" smtClean="0">
                <a:solidFill>
                  <a:srgbClr val="333399"/>
                </a:solidFill>
              </a:rPr>
              <a:t>dedicated file-level storage</a:t>
            </a:r>
            <a:r>
              <a:rPr lang="en-US" sz="2400" dirty="0" smtClean="0"/>
              <a:t> through a network.</a:t>
            </a:r>
          </a:p>
          <a:p>
            <a:pPr algn="just"/>
            <a:endParaRPr lang="en-US" sz="2400" dirty="0"/>
          </a:p>
          <a:p>
            <a:pPr algn="just"/>
            <a:r>
              <a:rPr lang="en-US" sz="2400" dirty="0" smtClean="0"/>
              <a:t>Allows </a:t>
            </a:r>
            <a:r>
              <a:rPr lang="en-US" sz="2400" dirty="0" smtClean="0">
                <a:solidFill>
                  <a:srgbClr val="333399"/>
                </a:solidFill>
              </a:rPr>
              <a:t>both local and remote access to data </a:t>
            </a:r>
            <a:r>
              <a:rPr lang="en-US" sz="2400" dirty="0" smtClean="0"/>
              <a:t>through a network connection.</a:t>
            </a:r>
          </a:p>
          <a:p>
            <a:pPr algn="just"/>
            <a:endParaRPr lang="en-US" sz="2400" dirty="0"/>
          </a:p>
          <a:p>
            <a:pPr algn="just"/>
            <a:r>
              <a:rPr lang="en-US" sz="2400" dirty="0" smtClean="0"/>
              <a:t>To the switch, NAS is just </a:t>
            </a:r>
            <a:r>
              <a:rPr lang="en-US" sz="2400" dirty="0" smtClean="0">
                <a:solidFill>
                  <a:srgbClr val="333399"/>
                </a:solidFill>
              </a:rPr>
              <a:t>one node</a:t>
            </a:r>
            <a:r>
              <a:rPr lang="en-US" sz="2400" dirty="0" smtClean="0"/>
              <a:t> on a network.</a:t>
            </a:r>
            <a:endParaRPr lang="en-US" sz="2400" dirty="0"/>
          </a:p>
        </p:txBody>
      </p:sp>
      <p:sp>
        <p:nvSpPr>
          <p:cNvPr id="4" name="Slide Number Placeholder 3"/>
          <p:cNvSpPr>
            <a:spLocks noGrp="1"/>
          </p:cNvSpPr>
          <p:nvPr>
            <p:ph type="sldNum" sz="quarter" idx="12"/>
          </p:nvPr>
        </p:nvSpPr>
        <p:spPr/>
        <p:txBody>
          <a:bodyPr/>
          <a:lstStyle/>
          <a:p>
            <a:fld id="{B6A95138-A96E-2F42-A959-2EFD44FE4AB7}" type="slidenum">
              <a:rPr lang="en-US" smtClean="0"/>
              <a:t>24</a:t>
            </a:fld>
            <a:endParaRPr lang="en-US" dirty="0"/>
          </a:p>
        </p:txBody>
      </p:sp>
      <p:sp>
        <p:nvSpPr>
          <p:cNvPr id="6" name="Footer Placeholder 5"/>
          <p:cNvSpPr>
            <a:spLocks noGrp="1"/>
          </p:cNvSpPr>
          <p:nvPr>
            <p:ph type="ftr" sz="quarter" idx="3"/>
          </p:nvPr>
        </p:nvSpPr>
        <p:spPr/>
        <p:txBody>
          <a:bodyPr/>
          <a:lstStyle/>
          <a:p>
            <a:r>
              <a:rPr lang="en-US" smtClean="0"/>
              <a:t>© 2019 Amazon Web Services, Inc. or its Affiliates. All rights reserved.</a:t>
            </a:r>
            <a:endParaRPr lang="en-US" dirty="0"/>
          </a:p>
        </p:txBody>
      </p:sp>
      <p:pic>
        <p:nvPicPr>
          <p:cNvPr id="7" name="Content Placeholder 6"/>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593346" y="2043654"/>
            <a:ext cx="4810796" cy="3610479"/>
          </a:xfrm>
        </p:spPr>
      </p:pic>
    </p:spTree>
    <p:extLst>
      <p:ext uri="{BB962C8B-B14F-4D97-AF65-F5344CB8AC3E}">
        <p14:creationId xmlns:p14="http://schemas.microsoft.com/office/powerpoint/2010/main" val="3776008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Storage Models</a:t>
            </a:r>
            <a:endParaRPr lang="en-US" dirty="0"/>
          </a:p>
        </p:txBody>
      </p:sp>
      <p:sp>
        <p:nvSpPr>
          <p:cNvPr id="3" name="Content Placeholder 2"/>
          <p:cNvSpPr>
            <a:spLocks noGrp="1"/>
          </p:cNvSpPr>
          <p:nvPr>
            <p:ph idx="1"/>
          </p:nvPr>
        </p:nvSpPr>
        <p:spPr/>
        <p:txBody>
          <a:bodyPr/>
          <a:lstStyle/>
          <a:p>
            <a:pPr marL="0" indent="0" algn="just">
              <a:buNone/>
            </a:pPr>
            <a:r>
              <a:rPr lang="en-US" dirty="0" smtClean="0">
                <a:solidFill>
                  <a:srgbClr val="333399"/>
                </a:solidFill>
                <a:cs typeface="Arial" panose="020B0604020202020204" pitchFamily="34" charset="0"/>
              </a:rPr>
              <a:t>Network Attached Storage (NAS)</a:t>
            </a:r>
            <a:endParaRPr lang="en-US" sz="2400" dirty="0" smtClean="0"/>
          </a:p>
          <a:p>
            <a:pPr algn="just"/>
            <a:r>
              <a:rPr lang="en-US" sz="2400" dirty="0" smtClean="0"/>
              <a:t>Compared with DAS, NAS has many benefits.</a:t>
            </a:r>
          </a:p>
          <a:p>
            <a:pPr lvl="1" algn="just"/>
            <a:r>
              <a:rPr lang="en-US" sz="2000" dirty="0" smtClean="0"/>
              <a:t>Can be </a:t>
            </a:r>
            <a:r>
              <a:rPr lang="en-US" sz="2000" dirty="0" smtClean="0">
                <a:solidFill>
                  <a:srgbClr val="333399"/>
                </a:solidFill>
              </a:rPr>
              <a:t>available 24/7</a:t>
            </a:r>
          </a:p>
          <a:p>
            <a:pPr lvl="1" algn="just"/>
            <a:r>
              <a:rPr lang="en-US" sz="2000" dirty="0" smtClean="0">
                <a:solidFill>
                  <a:srgbClr val="333399"/>
                </a:solidFill>
              </a:rPr>
              <a:t>Shared</a:t>
            </a:r>
            <a:r>
              <a:rPr lang="en-US" sz="2000" dirty="0" smtClean="0"/>
              <a:t> among different user groups</a:t>
            </a:r>
            <a:r>
              <a:rPr lang="en-US" dirty="0"/>
              <a:t> </a:t>
            </a:r>
            <a:r>
              <a:rPr lang="en-US" sz="2000" dirty="0" smtClean="0"/>
              <a:t>through network</a:t>
            </a:r>
          </a:p>
          <a:p>
            <a:pPr algn="just"/>
            <a:r>
              <a:rPr lang="en-US" sz="2400" dirty="0" smtClean="0"/>
              <a:t>Best </a:t>
            </a:r>
            <a:r>
              <a:rPr lang="en-US" sz="2400" dirty="0" smtClean="0">
                <a:solidFill>
                  <a:srgbClr val="333399"/>
                </a:solidFill>
              </a:rPr>
              <a:t>suitable for small and medium sized businesses </a:t>
            </a:r>
            <a:r>
              <a:rPr lang="en-US" sz="2400" dirty="0" smtClean="0"/>
              <a:t>looking for reliable, flexible, scalable, minimal-maintenance data storage solution. </a:t>
            </a:r>
            <a:endParaRPr lang="en-US" sz="2400" dirty="0"/>
          </a:p>
        </p:txBody>
      </p:sp>
      <p:sp>
        <p:nvSpPr>
          <p:cNvPr id="4" name="Slide Number Placeholder 3"/>
          <p:cNvSpPr>
            <a:spLocks noGrp="1"/>
          </p:cNvSpPr>
          <p:nvPr>
            <p:ph type="sldNum" sz="quarter" idx="12"/>
          </p:nvPr>
        </p:nvSpPr>
        <p:spPr/>
        <p:txBody>
          <a:bodyPr/>
          <a:lstStyle/>
          <a:p>
            <a:fld id="{B6A95138-A96E-2F42-A959-2EFD44FE4AB7}" type="slidenum">
              <a:rPr lang="en-US" smtClean="0"/>
              <a:t>25</a:t>
            </a:fld>
            <a:endParaRPr lang="en-US" dirty="0"/>
          </a:p>
        </p:txBody>
      </p:sp>
      <p:sp>
        <p:nvSpPr>
          <p:cNvPr id="6" name="Footer Placeholder 5"/>
          <p:cNvSpPr>
            <a:spLocks noGrp="1"/>
          </p:cNvSpPr>
          <p:nvPr>
            <p:ph type="ftr" sz="quarter" idx="3"/>
          </p:nvPr>
        </p:nvSpPr>
        <p:spPr/>
        <p:txBody>
          <a:bodyPr/>
          <a:lstStyle/>
          <a:p>
            <a:r>
              <a:rPr lang="en-US" smtClean="0"/>
              <a:t>© 2019 Amazon Web Services, Inc. or its Affiliates. All rights reserved.</a:t>
            </a:r>
            <a:endParaRPr lang="en-US" dirty="0"/>
          </a:p>
        </p:txBody>
      </p:sp>
      <p:pic>
        <p:nvPicPr>
          <p:cNvPr id="7" name="Content Placeholder 6"/>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593346" y="2043654"/>
            <a:ext cx="4810796" cy="3610479"/>
          </a:xfrm>
        </p:spPr>
      </p:pic>
    </p:spTree>
    <p:extLst>
      <p:ext uri="{BB962C8B-B14F-4D97-AF65-F5344CB8AC3E}">
        <p14:creationId xmlns:p14="http://schemas.microsoft.com/office/powerpoint/2010/main" val="1180489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Storage Models</a:t>
            </a:r>
            <a:endParaRPr lang="en-US" dirty="0"/>
          </a:p>
        </p:txBody>
      </p:sp>
      <p:sp>
        <p:nvSpPr>
          <p:cNvPr id="3" name="Content Placeholder 2"/>
          <p:cNvSpPr>
            <a:spLocks noGrp="1"/>
          </p:cNvSpPr>
          <p:nvPr>
            <p:ph idx="1"/>
          </p:nvPr>
        </p:nvSpPr>
        <p:spPr/>
        <p:txBody>
          <a:bodyPr/>
          <a:lstStyle/>
          <a:p>
            <a:pPr marL="0" indent="0" algn="just">
              <a:buNone/>
            </a:pPr>
            <a:r>
              <a:rPr lang="en-US" dirty="0" smtClean="0">
                <a:solidFill>
                  <a:srgbClr val="333399"/>
                </a:solidFill>
                <a:cs typeface="Arial" panose="020B0604020202020204" pitchFamily="34" charset="0"/>
              </a:rPr>
              <a:t>Storage Area Network (SAN)</a:t>
            </a:r>
            <a:endParaRPr lang="en-US" sz="2400" dirty="0" smtClean="0"/>
          </a:p>
          <a:p>
            <a:pPr algn="just"/>
            <a:endParaRPr lang="en-US" sz="2400" dirty="0" smtClean="0"/>
          </a:p>
          <a:p>
            <a:pPr algn="just"/>
            <a:r>
              <a:rPr lang="en-US" sz="2400" dirty="0" smtClean="0"/>
              <a:t>SAN is a </a:t>
            </a:r>
            <a:r>
              <a:rPr lang="en-US" sz="2400" dirty="0" smtClean="0">
                <a:solidFill>
                  <a:srgbClr val="333399"/>
                </a:solidFill>
              </a:rPr>
              <a:t>dedicated</a:t>
            </a:r>
            <a:r>
              <a:rPr lang="en-US" sz="2400" dirty="0" smtClean="0"/>
              <a:t>, </a:t>
            </a:r>
            <a:r>
              <a:rPr lang="en-US" sz="2400" dirty="0" smtClean="0">
                <a:solidFill>
                  <a:srgbClr val="333399"/>
                </a:solidFill>
              </a:rPr>
              <a:t>high-performance</a:t>
            </a:r>
            <a:r>
              <a:rPr lang="en-US" sz="2400" dirty="0" smtClean="0"/>
              <a:t> storage system.</a:t>
            </a:r>
          </a:p>
          <a:p>
            <a:pPr algn="just"/>
            <a:endParaRPr lang="en-US" sz="2400" dirty="0" smtClean="0"/>
          </a:p>
          <a:p>
            <a:pPr algn="just"/>
            <a:r>
              <a:rPr lang="en-US" sz="2400" dirty="0" smtClean="0"/>
              <a:t>Provides </a:t>
            </a:r>
            <a:r>
              <a:rPr lang="en-US" sz="2400" dirty="0" smtClean="0">
                <a:solidFill>
                  <a:srgbClr val="333399"/>
                </a:solidFill>
              </a:rPr>
              <a:t>block-level</a:t>
            </a:r>
            <a:r>
              <a:rPr lang="en-US" sz="2400" dirty="0" smtClean="0"/>
              <a:t> storage of data.</a:t>
            </a:r>
          </a:p>
          <a:p>
            <a:pPr algn="just"/>
            <a:endParaRPr lang="en-US" sz="2400" dirty="0" smtClean="0"/>
          </a:p>
          <a:p>
            <a:pPr algn="just"/>
            <a:r>
              <a:rPr lang="en-US" sz="2400" dirty="0" smtClean="0"/>
              <a:t>SAN technology is based on </a:t>
            </a:r>
            <a:r>
              <a:rPr lang="en-US" sz="2400" dirty="0" smtClean="0">
                <a:solidFill>
                  <a:srgbClr val="333399"/>
                </a:solidFill>
              </a:rPr>
              <a:t>Fiber Channel</a:t>
            </a:r>
            <a:r>
              <a:rPr lang="en-US" sz="2400" dirty="0" smtClean="0"/>
              <a:t> – a fast data transfer protocol – to transfer data.  </a:t>
            </a:r>
            <a:endParaRPr lang="en-US" sz="2400" dirty="0"/>
          </a:p>
        </p:txBody>
      </p:sp>
      <p:sp>
        <p:nvSpPr>
          <p:cNvPr id="4" name="Slide Number Placeholder 3"/>
          <p:cNvSpPr>
            <a:spLocks noGrp="1"/>
          </p:cNvSpPr>
          <p:nvPr>
            <p:ph type="sldNum" sz="quarter" idx="12"/>
          </p:nvPr>
        </p:nvSpPr>
        <p:spPr/>
        <p:txBody>
          <a:bodyPr/>
          <a:lstStyle/>
          <a:p>
            <a:fld id="{B6A95138-A96E-2F42-A959-2EFD44FE4AB7}" type="slidenum">
              <a:rPr lang="en-US" smtClean="0"/>
              <a:t>26</a:t>
            </a:fld>
            <a:endParaRPr lang="en-US" dirty="0"/>
          </a:p>
        </p:txBody>
      </p:sp>
      <p:sp>
        <p:nvSpPr>
          <p:cNvPr id="6" name="Footer Placeholder 5"/>
          <p:cNvSpPr>
            <a:spLocks noGrp="1"/>
          </p:cNvSpPr>
          <p:nvPr>
            <p:ph type="ftr" sz="quarter" idx="3"/>
          </p:nvPr>
        </p:nvSpPr>
        <p:spPr/>
        <p:txBody>
          <a:bodyPr/>
          <a:lstStyle/>
          <a:p>
            <a:r>
              <a:rPr lang="en-US" smtClean="0"/>
              <a:t>© 2019 Amazon Web Services, Inc. or its Affiliates. All rights reserved.</a:t>
            </a:r>
            <a:endParaRPr lang="en-US" dirty="0"/>
          </a:p>
        </p:txBody>
      </p:sp>
      <p:pic>
        <p:nvPicPr>
          <p:cNvPr id="8" name="Content Placeholder 7"/>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246813" y="1528174"/>
            <a:ext cx="5503862" cy="4263025"/>
          </a:xfrm>
        </p:spPr>
      </p:pic>
    </p:spTree>
    <p:extLst>
      <p:ext uri="{BB962C8B-B14F-4D97-AF65-F5344CB8AC3E}">
        <p14:creationId xmlns:p14="http://schemas.microsoft.com/office/powerpoint/2010/main" val="24003788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Storage Models</a:t>
            </a:r>
            <a:endParaRPr lang="en-US" dirty="0"/>
          </a:p>
        </p:txBody>
      </p:sp>
      <p:sp>
        <p:nvSpPr>
          <p:cNvPr id="3" name="Content Placeholder 2"/>
          <p:cNvSpPr>
            <a:spLocks noGrp="1"/>
          </p:cNvSpPr>
          <p:nvPr>
            <p:ph idx="1"/>
          </p:nvPr>
        </p:nvSpPr>
        <p:spPr/>
        <p:txBody>
          <a:bodyPr/>
          <a:lstStyle/>
          <a:p>
            <a:pPr marL="0" indent="0" algn="just">
              <a:buNone/>
            </a:pPr>
            <a:r>
              <a:rPr lang="en-US" dirty="0" smtClean="0">
                <a:solidFill>
                  <a:srgbClr val="333399"/>
                </a:solidFill>
                <a:cs typeface="Arial" panose="020B0604020202020204" pitchFamily="34" charset="0"/>
              </a:rPr>
              <a:t>Storage Area Network (SAN)</a:t>
            </a:r>
            <a:endParaRPr lang="en-US" sz="2400" dirty="0" smtClean="0"/>
          </a:p>
          <a:p>
            <a:pPr algn="just"/>
            <a:endParaRPr lang="en-US" sz="2400" dirty="0" smtClean="0"/>
          </a:p>
          <a:p>
            <a:pPr algn="just"/>
            <a:r>
              <a:rPr lang="en-US" sz="2400" dirty="0" smtClean="0"/>
              <a:t>As a separate network, SAN is an environment that can be accessed by </a:t>
            </a:r>
            <a:r>
              <a:rPr lang="en-US" sz="2400" dirty="0" smtClean="0">
                <a:solidFill>
                  <a:srgbClr val="333399"/>
                </a:solidFill>
              </a:rPr>
              <a:t>TCP/IP networks</a:t>
            </a:r>
            <a:r>
              <a:rPr lang="en-US" sz="2400" dirty="0" smtClean="0"/>
              <a:t>, but it is not affected by TCP/IP network traffic.</a:t>
            </a:r>
          </a:p>
          <a:p>
            <a:pPr algn="just"/>
            <a:endParaRPr lang="en-US" sz="2400" dirty="0" smtClean="0"/>
          </a:p>
          <a:p>
            <a:pPr algn="just"/>
            <a:r>
              <a:rPr lang="en-US" sz="2400" dirty="0" smtClean="0"/>
              <a:t>Servers are connected with </a:t>
            </a:r>
            <a:r>
              <a:rPr lang="en-US" sz="2400" dirty="0" smtClean="0">
                <a:solidFill>
                  <a:srgbClr val="333399"/>
                </a:solidFill>
              </a:rPr>
              <a:t>storage RAIDs </a:t>
            </a:r>
            <a:r>
              <a:rPr lang="en-US" sz="2400" dirty="0" smtClean="0"/>
              <a:t>through Fiber Channel switch.</a:t>
            </a:r>
          </a:p>
        </p:txBody>
      </p:sp>
      <p:sp>
        <p:nvSpPr>
          <p:cNvPr id="4" name="Slide Number Placeholder 3"/>
          <p:cNvSpPr>
            <a:spLocks noGrp="1"/>
          </p:cNvSpPr>
          <p:nvPr>
            <p:ph type="sldNum" sz="quarter" idx="12"/>
          </p:nvPr>
        </p:nvSpPr>
        <p:spPr/>
        <p:txBody>
          <a:bodyPr/>
          <a:lstStyle/>
          <a:p>
            <a:fld id="{B6A95138-A96E-2F42-A959-2EFD44FE4AB7}" type="slidenum">
              <a:rPr lang="en-US" smtClean="0"/>
              <a:t>27</a:t>
            </a:fld>
            <a:endParaRPr lang="en-US" dirty="0"/>
          </a:p>
        </p:txBody>
      </p:sp>
      <p:sp>
        <p:nvSpPr>
          <p:cNvPr id="6" name="Footer Placeholder 5"/>
          <p:cNvSpPr>
            <a:spLocks noGrp="1"/>
          </p:cNvSpPr>
          <p:nvPr>
            <p:ph type="ftr" sz="quarter" idx="3"/>
          </p:nvPr>
        </p:nvSpPr>
        <p:spPr/>
        <p:txBody>
          <a:bodyPr/>
          <a:lstStyle/>
          <a:p>
            <a:r>
              <a:rPr lang="en-US" smtClean="0"/>
              <a:t>© 2019 Amazon Web Services, Inc. or its Affiliates. All rights reserved.</a:t>
            </a:r>
            <a:endParaRPr lang="en-US" dirty="0"/>
          </a:p>
        </p:txBody>
      </p:sp>
      <p:pic>
        <p:nvPicPr>
          <p:cNvPr id="8" name="Content Placeholder 7"/>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246813" y="1528174"/>
            <a:ext cx="5503862" cy="4263025"/>
          </a:xfrm>
        </p:spPr>
      </p:pic>
    </p:spTree>
    <p:extLst>
      <p:ext uri="{BB962C8B-B14F-4D97-AF65-F5344CB8AC3E}">
        <p14:creationId xmlns:p14="http://schemas.microsoft.com/office/powerpoint/2010/main" val="654621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Storage Models</a:t>
            </a:r>
            <a:endParaRPr lang="en-US" dirty="0"/>
          </a:p>
        </p:txBody>
      </p:sp>
      <p:sp>
        <p:nvSpPr>
          <p:cNvPr id="3" name="Content Placeholder 2"/>
          <p:cNvSpPr>
            <a:spLocks noGrp="1"/>
          </p:cNvSpPr>
          <p:nvPr>
            <p:ph idx="1"/>
          </p:nvPr>
        </p:nvSpPr>
        <p:spPr/>
        <p:txBody>
          <a:bodyPr/>
          <a:lstStyle/>
          <a:p>
            <a:pPr marL="0" indent="0" algn="just">
              <a:buNone/>
            </a:pPr>
            <a:r>
              <a:rPr lang="en-US" dirty="0" smtClean="0">
                <a:solidFill>
                  <a:srgbClr val="333399"/>
                </a:solidFill>
                <a:cs typeface="Arial" panose="020B0604020202020204" pitchFamily="34" charset="0"/>
              </a:rPr>
              <a:t>Storage Area Network (SAN)</a:t>
            </a:r>
            <a:endParaRPr lang="en-US" sz="2400" dirty="0" smtClean="0"/>
          </a:p>
          <a:p>
            <a:pPr algn="just"/>
            <a:r>
              <a:rPr lang="en-US" sz="2400" dirty="0" smtClean="0"/>
              <a:t>RAID (Redundant Array </a:t>
            </a:r>
            <a:r>
              <a:rPr lang="en-US" sz="2400" dirty="0"/>
              <a:t>of </a:t>
            </a:r>
            <a:r>
              <a:rPr lang="en-US" sz="2400" dirty="0" smtClean="0"/>
              <a:t>Inexpensive Disks </a:t>
            </a:r>
            <a:r>
              <a:rPr lang="en-US" sz="2400" dirty="0"/>
              <a:t>or R</a:t>
            </a:r>
            <a:r>
              <a:rPr lang="en-US" sz="2400" dirty="0" smtClean="0"/>
              <a:t>edundant Array </a:t>
            </a:r>
            <a:r>
              <a:rPr lang="en-US" sz="2400" dirty="0"/>
              <a:t>of </a:t>
            </a:r>
            <a:r>
              <a:rPr lang="en-US" sz="2400" dirty="0" smtClean="0"/>
              <a:t>Independent Disks) </a:t>
            </a:r>
            <a:r>
              <a:rPr lang="en-US" sz="2400" dirty="0"/>
              <a:t>is a </a:t>
            </a:r>
            <a:r>
              <a:rPr lang="en-US" sz="2400" dirty="0">
                <a:solidFill>
                  <a:srgbClr val="333399"/>
                </a:solidFill>
              </a:rPr>
              <a:t>data storage virtualization technology </a:t>
            </a:r>
            <a:r>
              <a:rPr lang="en-US" sz="2400" dirty="0"/>
              <a:t>that combines multiple physical disk drive components into one or more logical units for the purposes of data redundancy, performance improvement, or both</a:t>
            </a:r>
            <a:r>
              <a:rPr lang="en-US" sz="2400" dirty="0" smtClean="0"/>
              <a:t>.</a:t>
            </a:r>
          </a:p>
          <a:p>
            <a:pPr marL="0" indent="0" algn="just">
              <a:buNone/>
            </a:pPr>
            <a:endParaRPr lang="en-US" sz="2400" dirty="0" smtClean="0"/>
          </a:p>
        </p:txBody>
      </p:sp>
      <p:sp>
        <p:nvSpPr>
          <p:cNvPr id="4" name="Slide Number Placeholder 3"/>
          <p:cNvSpPr>
            <a:spLocks noGrp="1"/>
          </p:cNvSpPr>
          <p:nvPr>
            <p:ph type="sldNum" sz="quarter" idx="12"/>
          </p:nvPr>
        </p:nvSpPr>
        <p:spPr/>
        <p:txBody>
          <a:bodyPr/>
          <a:lstStyle/>
          <a:p>
            <a:fld id="{B6A95138-A96E-2F42-A959-2EFD44FE4AB7}" type="slidenum">
              <a:rPr lang="en-US" smtClean="0"/>
              <a:t>28</a:t>
            </a:fld>
            <a:endParaRPr lang="en-US" dirty="0"/>
          </a:p>
        </p:txBody>
      </p:sp>
      <p:sp>
        <p:nvSpPr>
          <p:cNvPr id="6" name="Footer Placeholder 5"/>
          <p:cNvSpPr>
            <a:spLocks noGrp="1"/>
          </p:cNvSpPr>
          <p:nvPr>
            <p:ph type="ftr" sz="quarter" idx="3"/>
          </p:nvPr>
        </p:nvSpPr>
        <p:spPr/>
        <p:txBody>
          <a:bodyPr/>
          <a:lstStyle/>
          <a:p>
            <a:r>
              <a:rPr lang="en-US" smtClean="0"/>
              <a:t>© 2019 Amazon Web Services, Inc. or its Affiliates. All rights reserved.</a:t>
            </a:r>
            <a:endParaRPr lang="en-US" dirty="0"/>
          </a:p>
        </p:txBody>
      </p:sp>
      <p:pic>
        <p:nvPicPr>
          <p:cNvPr id="8" name="Content Placeholder 7"/>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246813" y="1528174"/>
            <a:ext cx="5503862" cy="4263025"/>
          </a:xfrm>
        </p:spPr>
      </p:pic>
    </p:spTree>
    <p:extLst>
      <p:ext uri="{BB962C8B-B14F-4D97-AF65-F5344CB8AC3E}">
        <p14:creationId xmlns:p14="http://schemas.microsoft.com/office/powerpoint/2010/main" val="2277667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Storage Models</a:t>
            </a:r>
            <a:endParaRPr lang="en-US" dirty="0"/>
          </a:p>
        </p:txBody>
      </p:sp>
      <p:sp>
        <p:nvSpPr>
          <p:cNvPr id="3" name="Content Placeholder 2"/>
          <p:cNvSpPr>
            <a:spLocks noGrp="1"/>
          </p:cNvSpPr>
          <p:nvPr>
            <p:ph idx="1"/>
          </p:nvPr>
        </p:nvSpPr>
        <p:spPr/>
        <p:txBody>
          <a:bodyPr/>
          <a:lstStyle/>
          <a:p>
            <a:pPr marL="0" indent="0" algn="just">
              <a:buNone/>
            </a:pPr>
            <a:r>
              <a:rPr lang="en-US" dirty="0" smtClean="0">
                <a:solidFill>
                  <a:srgbClr val="333399"/>
                </a:solidFill>
                <a:cs typeface="Arial" panose="020B0604020202020204" pitchFamily="34" charset="0"/>
              </a:rPr>
              <a:t>Storage Area Network (SAN)</a:t>
            </a:r>
            <a:endParaRPr lang="en-US" sz="2400" dirty="0" smtClean="0"/>
          </a:p>
          <a:p>
            <a:pPr algn="just"/>
            <a:r>
              <a:rPr lang="en-US" sz="2400" dirty="0" smtClean="0"/>
              <a:t>Two alternate SAN technologies to Fiber Channel include </a:t>
            </a:r>
            <a:r>
              <a:rPr lang="en-US" sz="2400" dirty="0" smtClean="0">
                <a:solidFill>
                  <a:srgbClr val="333399"/>
                </a:solidFill>
              </a:rPr>
              <a:t>iSCSI</a:t>
            </a:r>
            <a:r>
              <a:rPr lang="en-US" sz="2400" dirty="0" smtClean="0"/>
              <a:t> (internet SCSI) and </a:t>
            </a:r>
            <a:r>
              <a:rPr lang="en-US" sz="2400" dirty="0" err="1" smtClean="0">
                <a:solidFill>
                  <a:srgbClr val="333399"/>
                </a:solidFill>
              </a:rPr>
              <a:t>FCoE</a:t>
            </a:r>
            <a:r>
              <a:rPr lang="en-US" sz="2400" dirty="0" smtClean="0"/>
              <a:t> (Fiber Channel over Ethernet).</a:t>
            </a:r>
            <a:endParaRPr lang="en-US" sz="2400" dirty="0"/>
          </a:p>
          <a:p>
            <a:pPr algn="just"/>
            <a:r>
              <a:rPr lang="en-US" sz="2400" dirty="0" smtClean="0"/>
              <a:t>SAN storage is very </a:t>
            </a:r>
            <a:r>
              <a:rPr lang="en-US" sz="2400" dirty="0" smtClean="0">
                <a:solidFill>
                  <a:srgbClr val="333399"/>
                </a:solidFill>
              </a:rPr>
              <a:t>sophisticated system</a:t>
            </a:r>
            <a:r>
              <a:rPr lang="en-US" sz="2400" dirty="0" smtClean="0"/>
              <a:t> designed to support </a:t>
            </a:r>
            <a:r>
              <a:rPr lang="en-US" sz="2400" dirty="0" smtClean="0">
                <a:solidFill>
                  <a:srgbClr val="333399"/>
                </a:solidFill>
              </a:rPr>
              <a:t>complex, mission-critical </a:t>
            </a:r>
            <a:r>
              <a:rPr lang="en-US" sz="2400" dirty="0" smtClean="0"/>
              <a:t>business applications and databases.</a:t>
            </a:r>
            <a:endParaRPr lang="en-US" sz="2400" dirty="0"/>
          </a:p>
          <a:p>
            <a:pPr algn="just"/>
            <a:r>
              <a:rPr lang="en-US" sz="2400" dirty="0" smtClean="0"/>
              <a:t>SAN is </a:t>
            </a:r>
            <a:r>
              <a:rPr lang="en-US" sz="2400" dirty="0">
                <a:solidFill>
                  <a:srgbClr val="333399"/>
                </a:solidFill>
              </a:rPr>
              <a:t>used</a:t>
            </a:r>
            <a:r>
              <a:rPr lang="en-US" sz="2400" dirty="0"/>
              <a:t> in enterprise-level companies, data centers or cloud computing environments</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B6A95138-A96E-2F42-A959-2EFD44FE4AB7}" type="slidenum">
              <a:rPr lang="en-US" smtClean="0"/>
              <a:t>29</a:t>
            </a:fld>
            <a:endParaRPr lang="en-US" dirty="0"/>
          </a:p>
        </p:txBody>
      </p:sp>
      <p:sp>
        <p:nvSpPr>
          <p:cNvPr id="6" name="Footer Placeholder 5"/>
          <p:cNvSpPr>
            <a:spLocks noGrp="1"/>
          </p:cNvSpPr>
          <p:nvPr>
            <p:ph type="ftr" sz="quarter" idx="3"/>
          </p:nvPr>
        </p:nvSpPr>
        <p:spPr/>
        <p:txBody>
          <a:bodyPr/>
          <a:lstStyle/>
          <a:p>
            <a:r>
              <a:rPr lang="en-US" smtClean="0"/>
              <a:t>© 2019 Amazon Web Services, Inc. or its Affiliates. All rights reserved.</a:t>
            </a:r>
            <a:endParaRPr lang="en-US" dirty="0"/>
          </a:p>
        </p:txBody>
      </p:sp>
      <p:pic>
        <p:nvPicPr>
          <p:cNvPr id="8" name="Content Placeholder 7"/>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246813" y="1528174"/>
            <a:ext cx="5503862" cy="4263025"/>
          </a:xfrm>
        </p:spPr>
      </p:pic>
    </p:spTree>
    <p:extLst>
      <p:ext uri="{BB962C8B-B14F-4D97-AF65-F5344CB8AC3E}">
        <p14:creationId xmlns:p14="http://schemas.microsoft.com/office/powerpoint/2010/main" val="3009615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E42D9A-8027-4AC6-871D-96606708F534}"/>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xmlns="" id="{6591F9E2-D54C-4627-B21B-096C4C96EFFA}"/>
              </a:ext>
            </a:extLst>
          </p:cNvPr>
          <p:cNvSpPr>
            <a:spLocks noGrp="1"/>
          </p:cNvSpPr>
          <p:nvPr>
            <p:ph idx="1"/>
          </p:nvPr>
        </p:nvSpPr>
        <p:spPr/>
        <p:txBody>
          <a:bodyPr/>
          <a:lstStyle/>
          <a:p>
            <a:pPr marL="0" indent="0">
              <a:buNone/>
            </a:pPr>
            <a:r>
              <a:rPr lang="en-US" b="1" dirty="0"/>
              <a:t>Topics</a:t>
            </a:r>
          </a:p>
          <a:p>
            <a:r>
              <a:rPr lang="en-US" dirty="0" smtClean="0">
                <a:solidFill>
                  <a:srgbClr val="333399"/>
                </a:solidFill>
              </a:rPr>
              <a:t>Introduction</a:t>
            </a:r>
            <a:r>
              <a:rPr lang="en-US" dirty="0" smtClean="0"/>
              <a:t> </a:t>
            </a:r>
            <a:r>
              <a:rPr lang="en-US" dirty="0"/>
              <a:t>to cloud computing</a:t>
            </a:r>
          </a:p>
          <a:p>
            <a:r>
              <a:rPr lang="en-US" dirty="0">
                <a:solidFill>
                  <a:srgbClr val="333399"/>
                </a:solidFill>
              </a:rPr>
              <a:t>Advantages </a:t>
            </a:r>
            <a:r>
              <a:rPr lang="en-US" dirty="0"/>
              <a:t>of cloud computing</a:t>
            </a:r>
          </a:p>
          <a:p>
            <a:r>
              <a:rPr lang="en-US" dirty="0"/>
              <a:t>Introduction to Amazon Web Services (</a:t>
            </a:r>
            <a:r>
              <a:rPr lang="en-US" dirty="0">
                <a:solidFill>
                  <a:srgbClr val="333399"/>
                </a:solidFill>
              </a:rPr>
              <a:t>AWS</a:t>
            </a:r>
            <a:r>
              <a:rPr lang="en-US" dirty="0"/>
              <a:t>)</a:t>
            </a:r>
          </a:p>
          <a:p>
            <a:r>
              <a:rPr lang="en-US" dirty="0"/>
              <a:t>AWS Cloud Adoption Framework (</a:t>
            </a:r>
            <a:r>
              <a:rPr lang="en-US" dirty="0">
                <a:solidFill>
                  <a:srgbClr val="333399"/>
                </a:solidFill>
              </a:rPr>
              <a:t>AWS CAF</a:t>
            </a:r>
            <a:r>
              <a:rPr lang="en-US" dirty="0"/>
              <a:t>)</a:t>
            </a:r>
          </a:p>
          <a:p>
            <a:endParaRPr lang="en-US" dirty="0"/>
          </a:p>
        </p:txBody>
      </p:sp>
      <p:grpSp>
        <p:nvGrpSpPr>
          <p:cNvPr id="6" name="Group 5">
            <a:extLst>
              <a:ext uri="{FF2B5EF4-FFF2-40B4-BE49-F238E27FC236}">
                <a16:creationId xmlns:a16="http://schemas.microsoft.com/office/drawing/2014/main" xmlns="" id="{7CF28D16-CBFF-465E-9A56-0B398D7F4DCC}"/>
              </a:ext>
              <a:ext uri="{C183D7F6-B498-43B3-948B-1728B52AA6E4}">
                <adec:decorative xmlns:adec="http://schemas.microsoft.com/office/drawing/2017/decorative" xmlns="" val="1"/>
              </a:ext>
            </a:extLst>
          </p:cNvPr>
          <p:cNvGrpSpPr/>
          <p:nvPr/>
        </p:nvGrpSpPr>
        <p:grpSpPr>
          <a:xfrm>
            <a:off x="419100" y="4924413"/>
            <a:ext cx="2832953" cy="532323"/>
            <a:chOff x="4188879" y="4810544"/>
            <a:chExt cx="2832953" cy="532323"/>
          </a:xfrm>
        </p:grpSpPr>
        <p:sp>
          <p:nvSpPr>
            <p:cNvPr id="7" name="TextBox 6">
              <a:extLst>
                <a:ext uri="{FF2B5EF4-FFF2-40B4-BE49-F238E27FC236}">
                  <a16:creationId xmlns:a16="http://schemas.microsoft.com/office/drawing/2014/main" xmlns="" id="{4BF42AA5-9DEC-4031-868E-B06D633531CF}"/>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8" name="Picture 7">
              <a:extLst>
                <a:ext uri="{FF2B5EF4-FFF2-40B4-BE49-F238E27FC236}">
                  <a16:creationId xmlns:a16="http://schemas.microsoft.com/office/drawing/2014/main" xmlns="" id="{56CDB34C-19E7-40D1-A6EC-06167EF36C6D}"/>
                </a:ext>
                <a:ext uri="{C183D7F6-B498-43B3-948B-1728B52AA6E4}">
                  <adec:decorative xmlns:adec="http://schemas.microsoft.com/office/drawing/2017/decorative" xmlns=""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5" name="Footer Placeholder 4">
            <a:extLst>
              <a:ext uri="{FF2B5EF4-FFF2-40B4-BE49-F238E27FC236}">
                <a16:creationId xmlns:a16="http://schemas.microsoft.com/office/drawing/2014/main" xmlns="" id="{ACE19CDF-E3D7-4B5F-8173-73B894CBF01A}"/>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xmlns="" id="{7FC85AD5-B795-45A8-93C1-16DDFC6C0969}"/>
              </a:ex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36005363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Traditional Storage </a:t>
            </a:r>
            <a:r>
              <a:rPr lang="en-US" dirty="0" smtClean="0"/>
              <a:t>Models – Difference Between NAS and SAN</a:t>
            </a:r>
            <a:endParaRPr lang="en-US"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75783" y="1785649"/>
            <a:ext cx="8840434" cy="4134427"/>
          </a:xfrm>
        </p:spPr>
      </p:pic>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1430289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lstStyle/>
          <a:p>
            <a:r>
              <a:rPr lang="en-US" dirty="0"/>
              <a:t>Section 1 key takeaways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a:xfrm>
            <a:off x="5714474" y="894168"/>
            <a:ext cx="5767612" cy="5543099"/>
          </a:xfrm>
        </p:spPr>
        <p:txBody>
          <a:bodyPr/>
          <a:lstStyle/>
          <a:p>
            <a:r>
              <a:rPr lang="en-US" sz="2400" dirty="0"/>
              <a:t>Cloud computing is the </a:t>
            </a:r>
            <a:r>
              <a:rPr lang="en-US" sz="2400" dirty="0">
                <a:solidFill>
                  <a:srgbClr val="333399"/>
                </a:solidFill>
              </a:rPr>
              <a:t>on-demand delivery of IT resources</a:t>
            </a:r>
            <a:r>
              <a:rPr lang="en-US" sz="2400" dirty="0"/>
              <a:t> via the </a:t>
            </a:r>
            <a:r>
              <a:rPr lang="en-US" sz="2400" dirty="0">
                <a:solidFill>
                  <a:srgbClr val="333399"/>
                </a:solidFill>
              </a:rPr>
              <a:t>internet</a:t>
            </a:r>
            <a:r>
              <a:rPr lang="en-US" sz="2400" dirty="0"/>
              <a:t> with </a:t>
            </a:r>
            <a:r>
              <a:rPr lang="en-US" sz="2400" dirty="0">
                <a:solidFill>
                  <a:srgbClr val="333399"/>
                </a:solidFill>
              </a:rPr>
              <a:t>pay-as-you-go</a:t>
            </a:r>
            <a:r>
              <a:rPr lang="en-US" sz="2400" dirty="0"/>
              <a:t> pricing.</a:t>
            </a:r>
          </a:p>
          <a:p>
            <a:r>
              <a:rPr lang="en-US" sz="2400" dirty="0"/>
              <a:t>Cloud computing enables you to think of (and use) your </a:t>
            </a:r>
            <a:r>
              <a:rPr lang="en-US" sz="2400" dirty="0">
                <a:solidFill>
                  <a:srgbClr val="333399"/>
                </a:solidFill>
              </a:rPr>
              <a:t>infrastructure as software.</a:t>
            </a:r>
          </a:p>
          <a:p>
            <a:r>
              <a:rPr lang="en-US" sz="2400" dirty="0"/>
              <a:t>There are three cloud </a:t>
            </a:r>
            <a:r>
              <a:rPr lang="en-US" sz="2400" dirty="0">
                <a:solidFill>
                  <a:srgbClr val="333399"/>
                </a:solidFill>
              </a:rPr>
              <a:t>service models</a:t>
            </a:r>
            <a:r>
              <a:rPr lang="en-US" sz="2400" dirty="0"/>
              <a:t>: IaaS, PaaS, and SaaS.</a:t>
            </a:r>
          </a:p>
          <a:p>
            <a:r>
              <a:rPr lang="en-US" sz="2400" dirty="0"/>
              <a:t>There are three cloud </a:t>
            </a:r>
            <a:r>
              <a:rPr lang="en-US" sz="2400" dirty="0">
                <a:solidFill>
                  <a:srgbClr val="333399"/>
                </a:solidFill>
              </a:rPr>
              <a:t>deployment models</a:t>
            </a:r>
            <a:r>
              <a:rPr lang="en-US" sz="2400" dirty="0"/>
              <a:t>: cloud, hybrid, and on-premises or private cloud.</a:t>
            </a:r>
          </a:p>
          <a:p>
            <a:r>
              <a:rPr lang="en-US" sz="2400" dirty="0"/>
              <a:t>Almost anything you can </a:t>
            </a:r>
            <a:r>
              <a:rPr lang="en-US" sz="2400" dirty="0">
                <a:solidFill>
                  <a:srgbClr val="333399"/>
                </a:solidFill>
              </a:rPr>
              <a:t>implement</a:t>
            </a:r>
            <a:r>
              <a:rPr lang="en-US" sz="2400" dirty="0"/>
              <a:t> with traditional IT can also be implemented as an AWS cloud computing service.</a:t>
            </a:r>
          </a:p>
        </p:txBody>
      </p:sp>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31</a:t>
            </a:fld>
            <a:endParaRPr lang="en-US" dirty="0"/>
          </a:p>
        </p:txBody>
      </p:sp>
      <p:sp>
        <p:nvSpPr>
          <p:cNvPr id="2" name="Footer Placeholder 1">
            <a:extLst>
              <a:ext uri="{FF2B5EF4-FFF2-40B4-BE49-F238E27FC236}">
                <a16:creationId xmlns:a16="http://schemas.microsoft.com/office/drawing/2014/main" xmlns="" id="{161F0458-3057-6C4E-AA8A-F09A50D08BCB}"/>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701104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Module 1: Cloud Concepts Overview</a:t>
            </a:r>
          </a:p>
        </p:txBody>
      </p:sp>
      <p:sp>
        <p:nvSpPr>
          <p:cNvPr id="2" name="Title 1"/>
          <p:cNvSpPr>
            <a:spLocks noGrp="1"/>
          </p:cNvSpPr>
          <p:nvPr>
            <p:ph type="title"/>
          </p:nvPr>
        </p:nvSpPr>
        <p:spPr/>
        <p:txBody>
          <a:bodyPr>
            <a:noAutofit/>
          </a:bodyPr>
          <a:lstStyle/>
          <a:p>
            <a:r>
              <a:rPr lang="en-US" sz="4000" dirty="0"/>
              <a:t>Section 2: Advantages of cloud computing</a:t>
            </a: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413143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182100" cy="474119"/>
          </a:xfrm>
        </p:spPr>
        <p:txBody>
          <a:bodyPr/>
          <a:lstStyle/>
          <a:p>
            <a:r>
              <a:rPr lang="en-US" sz="3600" dirty="0"/>
              <a:t>Trade capital expense for variable </a:t>
            </a:r>
            <a:r>
              <a:rPr lang="en-US" sz="3600" dirty="0" smtClean="0"/>
              <a:t>expense</a:t>
            </a:r>
            <a:endParaRPr lang="en-US" sz="3600" dirty="0"/>
          </a:p>
        </p:txBody>
      </p:sp>
      <p:grpSp>
        <p:nvGrpSpPr>
          <p:cNvPr id="12" name="Group 11" descr="Pot filled with gold coins.">
            <a:extLst>
              <a:ext uri="{FF2B5EF4-FFF2-40B4-BE49-F238E27FC236}">
                <a16:creationId xmlns:a16="http://schemas.microsoft.com/office/drawing/2014/main" xmlns="" id="{76B4AAD5-0608-4790-8E66-2A192AA356DE}"/>
              </a:ext>
              <a:ext uri="{C183D7F6-B498-43B3-948B-1728B52AA6E4}">
                <adec:decorative xmlns:adec="http://schemas.microsoft.com/office/drawing/2017/decorative" xmlns="" val="0"/>
              </a:ext>
            </a:extLst>
          </p:cNvPr>
          <p:cNvGrpSpPr/>
          <p:nvPr/>
        </p:nvGrpSpPr>
        <p:grpSpPr>
          <a:xfrm>
            <a:off x="1849364" y="1662877"/>
            <a:ext cx="2827791" cy="3008062"/>
            <a:chOff x="1849364" y="1662877"/>
            <a:chExt cx="2827791" cy="3008062"/>
          </a:xfrm>
        </p:grpSpPr>
        <p:pic>
          <p:nvPicPr>
            <p:cNvPr id="8" name="Picture 7" descr="Black pot labeled Capital that is filled with gold coins.">
              <a:extLst>
                <a:ext uri="{C183D7F6-B498-43B3-948B-1728B52AA6E4}">
                  <adec:decorative xmlns:adec="http://schemas.microsoft.com/office/drawing/2017/decorative" xmlns="" val="0"/>
                </a:ext>
              </a:extLst>
            </p:cNvPr>
            <p:cNvPicPr>
              <a:picLocks noChangeAspect="1"/>
            </p:cNvPicPr>
            <p:nvPr/>
          </p:nvPicPr>
          <p:blipFill>
            <a:blip r:embed="rId4"/>
            <a:stretch>
              <a:fillRect/>
            </a:stretch>
          </p:blipFill>
          <p:spPr>
            <a:xfrm>
              <a:off x="1849364" y="1662877"/>
              <a:ext cx="2827791" cy="3008062"/>
            </a:xfrm>
            <a:prstGeom prst="rect">
              <a:avLst/>
            </a:prstGeom>
          </p:spPr>
        </p:pic>
        <p:sp>
          <p:nvSpPr>
            <p:cNvPr id="6" name="TextBox 5"/>
            <p:cNvSpPr txBox="1"/>
            <p:nvPr/>
          </p:nvSpPr>
          <p:spPr>
            <a:xfrm>
              <a:off x="2850743" y="2677641"/>
              <a:ext cx="167257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solidFill>
                    <a:schemeClr val="bg1"/>
                  </a:solidFill>
                </a:rPr>
                <a:t>Capital</a:t>
              </a:r>
            </a:p>
          </p:txBody>
        </p:sp>
      </p:grpSp>
      <p:sp>
        <p:nvSpPr>
          <p:cNvPr id="20" name="Content Placeholder 19"/>
          <p:cNvSpPr>
            <a:spLocks noGrp="1"/>
          </p:cNvSpPr>
          <p:nvPr>
            <p:ph idx="4294967295"/>
          </p:nvPr>
        </p:nvSpPr>
        <p:spPr>
          <a:xfrm>
            <a:off x="1123309" y="4656897"/>
            <a:ext cx="427990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Data center investment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based on forecast</a:t>
            </a:r>
          </a:p>
        </p:txBody>
      </p:sp>
      <p:pic>
        <p:nvPicPr>
          <p:cNvPr id="5" name="Picture 4" descr="Stop watch."/>
          <p:cNvPicPr>
            <a:picLocks noChangeAspect="1"/>
          </p:cNvPicPr>
          <p:nvPr/>
        </p:nvPicPr>
        <p:blipFill>
          <a:blip r:embed="rId5"/>
          <a:stretch>
            <a:fillRect/>
          </a:stretch>
        </p:blipFill>
        <p:spPr>
          <a:xfrm>
            <a:off x="7725605" y="1713845"/>
            <a:ext cx="2318279" cy="2787729"/>
          </a:xfrm>
          <a:prstGeom prst="rect">
            <a:avLst/>
          </a:prstGeom>
        </p:spPr>
      </p:pic>
      <p:sp>
        <p:nvSpPr>
          <p:cNvPr id="33" name="Content Placeholder 19"/>
          <p:cNvSpPr txBox="1">
            <a:spLocks/>
          </p:cNvSpPr>
          <p:nvPr/>
        </p:nvSpPr>
        <p:spPr>
          <a:xfrm>
            <a:off x="6866456" y="4657882"/>
            <a:ext cx="4220644"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Pay only for the amount </a:t>
            </a:r>
            <a:br>
              <a:rPr lang="en-US" dirty="0"/>
            </a:br>
            <a:r>
              <a:rPr lang="en-US" dirty="0"/>
              <a:t>you consume</a:t>
            </a:r>
          </a:p>
        </p:txBody>
      </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9" name="Slide Number Placeholder 8">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2379229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 capital expense for variable </a:t>
            </a:r>
            <a:r>
              <a:rPr lang="en-US" dirty="0" smtClean="0"/>
              <a:t>expense (Cont.)</a:t>
            </a:r>
            <a:endParaRPr lang="en-US" dirty="0"/>
          </a:p>
        </p:txBody>
      </p:sp>
      <p:sp>
        <p:nvSpPr>
          <p:cNvPr id="3" name="Content Placeholder 2"/>
          <p:cNvSpPr>
            <a:spLocks noGrp="1"/>
          </p:cNvSpPr>
          <p:nvPr>
            <p:ph idx="1"/>
          </p:nvPr>
        </p:nvSpPr>
        <p:spPr/>
        <p:txBody>
          <a:bodyPr/>
          <a:lstStyle/>
          <a:p>
            <a:pPr algn="just" defTabSz="457133">
              <a:lnSpc>
                <a:spcPct val="100000"/>
              </a:lnSpc>
              <a:spcBef>
                <a:spcPts val="0"/>
              </a:spcBef>
              <a:spcAft>
                <a:spcPts val="600"/>
              </a:spcAft>
              <a:defRPr/>
            </a:pPr>
            <a:r>
              <a:rPr lang="en-US" sz="2400" dirty="0">
                <a:cs typeface="Arial" panose="020B0604020202020204" pitchFamily="34" charset="0"/>
              </a:rPr>
              <a:t>Capital expenses (</a:t>
            </a:r>
            <a:r>
              <a:rPr lang="en-US" sz="2400" dirty="0">
                <a:solidFill>
                  <a:srgbClr val="333399"/>
                </a:solidFill>
                <a:cs typeface="Arial" panose="020B0604020202020204" pitchFamily="34" charset="0"/>
              </a:rPr>
              <a:t>capex</a:t>
            </a:r>
            <a:r>
              <a:rPr lang="en-US" sz="2400" dirty="0">
                <a:cs typeface="Arial" panose="020B0604020202020204" pitchFamily="34" charset="0"/>
              </a:rPr>
              <a:t>) are funds that a company uses to acquire, upgrade, and maintain physical assets such as property, industrial buildings, or equipment. </a:t>
            </a:r>
          </a:p>
          <a:p>
            <a:pPr algn="just" defTabSz="457133">
              <a:lnSpc>
                <a:spcPct val="100000"/>
              </a:lnSpc>
              <a:spcBef>
                <a:spcPts val="0"/>
              </a:spcBef>
              <a:spcAft>
                <a:spcPts val="600"/>
              </a:spcAft>
              <a:defRPr/>
            </a:pPr>
            <a:endParaRPr lang="en-US" sz="2400" dirty="0" smtClean="0">
              <a:cs typeface="Arial" panose="020B0604020202020204" pitchFamily="34" charset="0"/>
            </a:endParaRPr>
          </a:p>
          <a:p>
            <a:pPr algn="just" defTabSz="457133">
              <a:lnSpc>
                <a:spcPct val="100000"/>
              </a:lnSpc>
              <a:spcBef>
                <a:spcPts val="0"/>
              </a:spcBef>
              <a:spcAft>
                <a:spcPts val="600"/>
              </a:spcAft>
              <a:defRPr/>
            </a:pPr>
            <a:r>
              <a:rPr lang="en-US" sz="2400" dirty="0" smtClean="0">
                <a:cs typeface="Arial" panose="020B0604020202020204" pitchFamily="34" charset="0"/>
              </a:rPr>
              <a:t>For </a:t>
            </a:r>
            <a:r>
              <a:rPr lang="en-US" sz="2400" dirty="0">
                <a:cs typeface="Arial" panose="020B0604020202020204" pitchFamily="34" charset="0"/>
              </a:rPr>
              <a:t>example, while building a data center,  you </a:t>
            </a:r>
            <a:r>
              <a:rPr lang="en-US" sz="2400" dirty="0">
                <a:solidFill>
                  <a:srgbClr val="333399"/>
                </a:solidFill>
                <a:cs typeface="Arial" panose="020B0604020202020204" pitchFamily="34" charset="0"/>
              </a:rPr>
              <a:t>must pay for everything </a:t>
            </a:r>
            <a:r>
              <a:rPr lang="en-US" sz="2400" dirty="0">
                <a:cs typeface="Arial" panose="020B0604020202020204" pitchFamily="34" charset="0"/>
              </a:rPr>
              <a:t>in the data center whether you use it or not.</a:t>
            </a:r>
          </a:p>
          <a:p>
            <a:pPr marL="0" indent="0" algn="just">
              <a:buNone/>
            </a:pPr>
            <a:endParaRPr lang="en-US" sz="2400" dirty="0"/>
          </a:p>
        </p:txBody>
      </p:sp>
      <p:sp>
        <p:nvSpPr>
          <p:cNvPr id="4" name="Slide Number Placeholder 3"/>
          <p:cNvSpPr>
            <a:spLocks noGrp="1"/>
          </p:cNvSpPr>
          <p:nvPr>
            <p:ph type="sldNum" sz="quarter" idx="12"/>
          </p:nvPr>
        </p:nvSpPr>
        <p:spPr/>
        <p:txBody>
          <a:bodyPr/>
          <a:lstStyle/>
          <a:p>
            <a:fld id="{B6A95138-A96E-2F42-A959-2EFD44FE4AB7}" type="slidenum">
              <a:rPr lang="en-US" smtClean="0"/>
              <a:t>34</a:t>
            </a:fld>
            <a:endParaRPr lang="en-US" dirty="0"/>
          </a:p>
        </p:txBody>
      </p:sp>
      <p:sp>
        <p:nvSpPr>
          <p:cNvPr id="6" name="Footer Placeholder 5"/>
          <p:cNvSpPr>
            <a:spLocks noGrp="1"/>
          </p:cNvSpPr>
          <p:nvPr>
            <p:ph type="ftr" sz="quarter" idx="3"/>
          </p:nvPr>
        </p:nvSpPr>
        <p:spPr/>
        <p:txBody>
          <a:bodyPr/>
          <a:lstStyle/>
          <a:p>
            <a:r>
              <a:rPr lang="en-US" smtClean="0"/>
              <a:t>© 2019 Amazon Web Services, Inc. or its Affiliates. All rights reserved.</a:t>
            </a:r>
            <a:endParaRPr lang="en-US" dirty="0"/>
          </a:p>
        </p:txBody>
      </p:sp>
      <p:sp>
        <p:nvSpPr>
          <p:cNvPr id="5" name="Content Placeholder 4"/>
          <p:cNvSpPr>
            <a:spLocks noGrp="1"/>
          </p:cNvSpPr>
          <p:nvPr>
            <p:ph idx="13"/>
          </p:nvPr>
        </p:nvSpPr>
        <p:spPr/>
        <p:txBody>
          <a:bodyPr/>
          <a:lstStyle/>
          <a:p>
            <a:pPr algn="just" defTabSz="457133">
              <a:lnSpc>
                <a:spcPct val="100000"/>
              </a:lnSpc>
              <a:spcBef>
                <a:spcPts val="0"/>
              </a:spcBef>
              <a:spcAft>
                <a:spcPts val="600"/>
              </a:spcAft>
              <a:defRPr/>
            </a:pPr>
            <a:r>
              <a:rPr lang="en-US" sz="2400" i="1" dirty="0" smtClean="0">
                <a:cs typeface="Arial" panose="020B0604020202020204" pitchFamily="34" charset="0"/>
              </a:rPr>
              <a:t>A </a:t>
            </a:r>
            <a:r>
              <a:rPr lang="en-US" sz="2400" i="1" dirty="0">
                <a:solidFill>
                  <a:srgbClr val="333399"/>
                </a:solidFill>
              </a:rPr>
              <a:t>variable expense</a:t>
            </a:r>
            <a:r>
              <a:rPr lang="en-US" sz="2400" dirty="0"/>
              <a:t> is an expense that the person who bears the cost can easily alter or avoid. </a:t>
            </a:r>
          </a:p>
          <a:p>
            <a:pPr marL="0" indent="0" algn="just" defTabSz="457133">
              <a:lnSpc>
                <a:spcPct val="100000"/>
              </a:lnSpc>
              <a:spcBef>
                <a:spcPts val="0"/>
              </a:spcBef>
              <a:spcAft>
                <a:spcPts val="600"/>
              </a:spcAft>
              <a:buNone/>
              <a:defRPr/>
            </a:pPr>
            <a:endParaRPr lang="en-US" sz="2400" dirty="0"/>
          </a:p>
          <a:p>
            <a:pPr algn="just" defTabSz="457133">
              <a:lnSpc>
                <a:spcPct val="100000"/>
              </a:lnSpc>
              <a:spcBef>
                <a:spcPts val="0"/>
              </a:spcBef>
              <a:spcAft>
                <a:spcPts val="600"/>
              </a:spcAft>
              <a:defRPr/>
            </a:pPr>
            <a:endParaRPr lang="en-US" sz="2400" dirty="0" smtClean="0"/>
          </a:p>
          <a:p>
            <a:pPr algn="just" defTabSz="457133">
              <a:lnSpc>
                <a:spcPct val="100000"/>
              </a:lnSpc>
              <a:spcBef>
                <a:spcPts val="0"/>
              </a:spcBef>
              <a:spcAft>
                <a:spcPts val="600"/>
              </a:spcAft>
              <a:defRPr/>
            </a:pPr>
            <a:r>
              <a:rPr lang="en-US" sz="2400" dirty="0" smtClean="0"/>
              <a:t>Instead </a:t>
            </a:r>
            <a:r>
              <a:rPr lang="en-US" sz="2400" dirty="0"/>
              <a:t>of investing heavily in data centers and servers before you know how you will use them, you can </a:t>
            </a:r>
            <a:r>
              <a:rPr lang="en-US" sz="2400" dirty="0">
                <a:solidFill>
                  <a:srgbClr val="333399"/>
                </a:solidFill>
              </a:rPr>
              <a:t>pay only when you consume resources</a:t>
            </a:r>
            <a:r>
              <a:rPr lang="en-US" sz="2400" dirty="0"/>
              <a:t> and </a:t>
            </a:r>
            <a:r>
              <a:rPr lang="en-US" sz="2400" dirty="0">
                <a:solidFill>
                  <a:srgbClr val="333399"/>
                </a:solidFill>
              </a:rPr>
              <a:t>pay only for the amount you consume</a:t>
            </a:r>
            <a:r>
              <a:rPr lang="en-US" sz="2400" dirty="0"/>
              <a:t>. </a:t>
            </a:r>
          </a:p>
          <a:p>
            <a:pPr defTabSz="457133">
              <a:spcBef>
                <a:spcPct val="0"/>
              </a:spcBef>
              <a:spcAft>
                <a:spcPts val="600"/>
              </a:spcAft>
              <a:defRPr/>
            </a:pPr>
            <a:endParaRPr lang="en-US" dirty="0"/>
          </a:p>
          <a:p>
            <a:pPr algn="just" defTabSz="457133">
              <a:lnSpc>
                <a:spcPct val="100000"/>
              </a:lnSpc>
              <a:spcBef>
                <a:spcPts val="0"/>
              </a:spcBef>
              <a:spcAft>
                <a:spcPts val="600"/>
              </a:spcAft>
              <a:defRPr/>
            </a:pPr>
            <a:endParaRPr lang="en-US" dirty="0">
              <a:cs typeface="Arial" panose="020B0604020202020204" pitchFamily="34" charset="0"/>
            </a:endParaRPr>
          </a:p>
          <a:p>
            <a:pPr marL="0" lvl="0" indent="0" defTabSz="457133">
              <a:lnSpc>
                <a:spcPct val="100000"/>
              </a:lnSpc>
              <a:spcBef>
                <a:spcPts val="0"/>
              </a:spcBef>
              <a:spcAft>
                <a:spcPts val="600"/>
              </a:spcAft>
              <a:buNone/>
              <a:defRPr/>
            </a:pPr>
            <a:endParaRPr lang="en-US" dirty="0">
              <a:cs typeface="Arial" panose="020B0604020202020204" pitchFamily="34" charset="0"/>
            </a:endParaRPr>
          </a:p>
        </p:txBody>
      </p:sp>
    </p:spTree>
    <p:extLst>
      <p:ext uri="{BB962C8B-B14F-4D97-AF65-F5344CB8AC3E}">
        <p14:creationId xmlns:p14="http://schemas.microsoft.com/office/powerpoint/2010/main" val="3785594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Massive economies of scale</a:t>
            </a:r>
          </a:p>
        </p:txBody>
      </p:sp>
      <p:sp>
        <p:nvSpPr>
          <p:cNvPr id="11" name="TextBox 10">
            <a:extLst>
              <a:ext uri="{FF2B5EF4-FFF2-40B4-BE49-F238E27FC236}">
                <a16:creationId xmlns:a16="http://schemas.microsoft.com/office/drawing/2014/main" xmlns="" id="{832D0C5A-2561-4872-B265-F31C8F633E81}"/>
              </a:ext>
            </a:extLst>
          </p:cNvPr>
          <p:cNvSpPr txBox="1"/>
          <p:nvPr/>
        </p:nvSpPr>
        <p:spPr>
          <a:xfrm>
            <a:off x="813945" y="1311015"/>
            <a:ext cx="10564110"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Because of aggregate usage from all customers, AWS can achieve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higher economies of scale and pass savings on to customers.</a:t>
            </a:r>
          </a:p>
        </p:txBody>
      </p:sp>
      <p:grpSp>
        <p:nvGrpSpPr>
          <p:cNvPr id="4" name="Group 3">
            <a:extLst>
              <a:ext uri="{FF2B5EF4-FFF2-40B4-BE49-F238E27FC236}">
                <a16:creationId xmlns:a16="http://schemas.microsoft.com/office/drawing/2014/main" xmlns="" id="{5B033288-9558-4D21-9839-BF0153BCF73C}"/>
              </a:ext>
              <a:ext uri="{C183D7F6-B498-43B3-948B-1728B52AA6E4}">
                <adec:decorative xmlns:adec="http://schemas.microsoft.com/office/drawing/2017/decorative" xmlns="" val="1"/>
              </a:ext>
            </a:extLst>
          </p:cNvPr>
          <p:cNvGrpSpPr/>
          <p:nvPr/>
        </p:nvGrpSpPr>
        <p:grpSpPr>
          <a:xfrm>
            <a:off x="1852172" y="2891321"/>
            <a:ext cx="3702948" cy="2946625"/>
            <a:chOff x="1852172" y="2891321"/>
            <a:chExt cx="3702948" cy="2946625"/>
          </a:xfrm>
        </p:grpSpPr>
        <p:sp>
          <p:nvSpPr>
            <p:cNvPr id="17" name="Rectangle 16">
              <a:extLst>
                <a:ext uri="{FF2B5EF4-FFF2-40B4-BE49-F238E27FC236}">
                  <a16:creationId xmlns:a16="http://schemas.microsoft.com/office/drawing/2014/main" xmlns="" id="{CD792260-E20D-D048-9DB0-9B1D4017BF0D}"/>
                </a:ext>
              </a:extLst>
            </p:cNvPr>
            <p:cNvSpPr/>
            <p:nvPr/>
          </p:nvSpPr>
          <p:spPr>
            <a:xfrm>
              <a:off x="1852172" y="2891321"/>
              <a:ext cx="3702948" cy="294662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800" dirty="0">
                  <a:solidFill>
                    <a:schemeClr val="tx1"/>
                  </a:solidFill>
                </a:rPr>
                <a:t>AWS Cloud</a:t>
              </a:r>
            </a:p>
          </p:txBody>
        </p:sp>
        <p:sp>
          <p:nvSpPr>
            <p:cNvPr id="10" name="TextBox 9"/>
            <p:cNvSpPr txBox="1"/>
            <p:nvPr/>
          </p:nvSpPr>
          <p:spPr>
            <a:xfrm>
              <a:off x="2245555" y="4133801"/>
              <a:ext cx="2916183" cy="461665"/>
            </a:xfrm>
            <a:prstGeom prst="rect">
              <a:avLst/>
            </a:prstGeom>
            <a:noFill/>
          </p:spPr>
          <p:txBody>
            <a:bodyPr wrap="none" rtlCol="0">
              <a:spAutoFit/>
            </a:bodyPr>
            <a:lstStyle/>
            <a:p>
              <a:r>
                <a:rPr lang="en-US" sz="2400" b="1" dirty="0">
                  <a:latin typeface="Amazon Ember" panose="02000000000000000000" pitchFamily="2" charset="0"/>
                  <a:ea typeface="Amazon Ember" panose="02000000000000000000" pitchFamily="2" charset="0"/>
                </a:rPr>
                <a:t>Economies of scale</a:t>
              </a:r>
            </a:p>
          </p:txBody>
        </p:sp>
        <p:pic>
          <p:nvPicPr>
            <p:cNvPr id="18" name="Graphic 17">
              <a:extLst>
                <a:ext uri="{FF2B5EF4-FFF2-40B4-BE49-F238E27FC236}">
                  <a16:creationId xmlns:a16="http://schemas.microsoft.com/office/drawing/2014/main" xmlns="" id="{79D7682D-F13B-4324-95F3-7A058BD7126A}"/>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52172" y="2891321"/>
              <a:ext cx="548640" cy="548640"/>
            </a:xfrm>
            <a:prstGeom prst="rect">
              <a:avLst/>
            </a:prstGeom>
          </p:spPr>
        </p:pic>
      </p:grpSp>
      <p:sp>
        <p:nvSpPr>
          <p:cNvPr id="14" name="TextBox 13"/>
          <p:cNvSpPr txBox="1"/>
          <p:nvPr/>
        </p:nvSpPr>
        <p:spPr>
          <a:xfrm>
            <a:off x="6044887" y="4084419"/>
            <a:ext cx="1109599" cy="400110"/>
          </a:xfrm>
          <a:prstGeom prst="rect">
            <a:avLst/>
          </a:prstGeom>
          <a:noFill/>
        </p:spPr>
        <p:txBody>
          <a:bodyPr wrap="none" rtlCol="0">
            <a:spAutoFit/>
          </a:bodyPr>
          <a:lstStyle>
            <a:defPPr>
              <a:defRPr lang="en-US"/>
            </a:defPPr>
            <a:lvl1pPr>
              <a:defRPr b="1">
                <a:latin typeface="Amazon Ember" panose="02000000000000000000" pitchFamily="2" charset="0"/>
                <a:ea typeface="Amazon Ember" panose="02000000000000000000" pitchFamily="2" charset="0"/>
              </a:defRPr>
            </a:lvl1pPr>
          </a:lstStyle>
          <a:p>
            <a:r>
              <a:rPr lang="en-US" sz="2000" dirty="0"/>
              <a:t>Savings</a:t>
            </a:r>
            <a:endParaRPr lang="en-US" dirty="0"/>
          </a:p>
        </p:txBody>
      </p:sp>
      <p:cxnSp>
        <p:nvCxnSpPr>
          <p:cNvPr id="13" name="Straight Arrow Connector 12" descr="Right-pointing arrow showing savings that are passed on to customer from AWS economies of scale."/>
          <p:cNvCxnSpPr/>
          <p:nvPr/>
        </p:nvCxnSpPr>
        <p:spPr>
          <a:xfrm>
            <a:off x="5614131" y="4436201"/>
            <a:ext cx="1789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descr="You pay only for the services you use.">
            <a:extLst>
              <a:ext uri="{FF2B5EF4-FFF2-40B4-BE49-F238E27FC236}">
                <a16:creationId xmlns:a16="http://schemas.microsoft.com/office/drawing/2014/main" xmlns="" id="{F196ADCD-E1AA-4D99-B623-0B983E9CBE57}"/>
              </a:ext>
            </a:extLst>
          </p:cNvPr>
          <p:cNvGrpSpPr/>
          <p:nvPr/>
        </p:nvGrpSpPr>
        <p:grpSpPr>
          <a:xfrm>
            <a:off x="7559031" y="2886997"/>
            <a:ext cx="4215331" cy="3488311"/>
            <a:chOff x="7559031" y="2886997"/>
            <a:chExt cx="4215331" cy="3488311"/>
          </a:xfrm>
        </p:grpSpPr>
        <p:pic>
          <p:nvPicPr>
            <p:cNvPr id="3" name="Picture 2" descr="Outline of a person.">
              <a:extLst>
                <a:ext uri="{C183D7F6-B498-43B3-948B-1728B52AA6E4}">
                  <adec:decorative xmlns:adec="http://schemas.microsoft.com/office/drawing/2017/decorative" xmlns=""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861" y="3787807"/>
              <a:ext cx="2587501" cy="2587501"/>
            </a:xfrm>
            <a:prstGeom prst="rect">
              <a:avLst/>
            </a:prstGeom>
          </p:spPr>
        </p:pic>
        <p:pic>
          <p:nvPicPr>
            <p:cNvPr id="15" name="Picture 14" descr="Bill showing line items of services used and the total.">
              <a:extLst>
                <a:ext uri="{C183D7F6-B498-43B3-948B-1728B52AA6E4}">
                  <adec:decorative xmlns:adec="http://schemas.microsoft.com/office/drawing/2017/decorative" xmlns="" val="0"/>
                </a:ext>
              </a:extLst>
            </p:cNvPr>
            <p:cNvPicPr>
              <a:picLocks noChangeAspect="1"/>
            </p:cNvPicPr>
            <p:nvPr/>
          </p:nvPicPr>
          <p:blipFill>
            <a:blip r:embed="rId7"/>
            <a:stretch>
              <a:fillRect/>
            </a:stretch>
          </p:blipFill>
          <p:spPr>
            <a:xfrm rot="900000">
              <a:off x="7559031" y="2886997"/>
              <a:ext cx="2177127" cy="2715471"/>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C183D7F6-B498-43B3-948B-1728B52AA6E4}">
                  <adec:decorative xmlns:adec="http://schemas.microsoft.com/office/drawing/2017/decorative" xmlns="" val="1"/>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914300">
              <a:off x="7836943" y="4203981"/>
              <a:ext cx="1274174" cy="1274174"/>
            </a:xfrm>
            <a:prstGeom prst="rect">
              <a:avLst/>
            </a:prstGeom>
          </p:spPr>
        </p:pic>
      </p:grpSp>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7120512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Stop guessing capacity</a:t>
            </a:r>
          </a:p>
        </p:txBody>
      </p:sp>
      <p:grpSp>
        <p:nvGrpSpPr>
          <p:cNvPr id="4" name="Group 3" descr="Illustration of idle servers due to overestimated capacity."/>
          <p:cNvGrpSpPr/>
          <p:nvPr/>
        </p:nvGrpSpPr>
        <p:grpSpPr>
          <a:xfrm>
            <a:off x="439946" y="2370922"/>
            <a:ext cx="3172317" cy="2194560"/>
            <a:chOff x="439946" y="2150199"/>
            <a:chExt cx="3172317" cy="2194560"/>
          </a:xfrm>
        </p:grpSpPr>
        <p:pic>
          <p:nvPicPr>
            <p:cNvPr id="6" name="Picture 5" descr="Cartoon of servers."/>
            <p:cNvPicPr>
              <a:picLocks noChangeAspect="1"/>
            </p:cNvPicPr>
            <p:nvPr/>
          </p:nvPicPr>
          <p:blipFill>
            <a:blip r:embed="rId4"/>
            <a:stretch>
              <a:fillRect/>
            </a:stretch>
          </p:blipFill>
          <p:spPr>
            <a:xfrm>
              <a:off x="830370" y="2150199"/>
              <a:ext cx="2781893" cy="2194560"/>
            </a:xfrm>
            <a:prstGeom prst="rect">
              <a:avLst/>
            </a:prstGeom>
          </p:spPr>
        </p:pic>
        <p:pic>
          <p:nvPicPr>
            <p:cNvPr id="3" name="Picture 2" descr="A thermometer showing a cold temperature."/>
            <p:cNvPicPr>
              <a:picLocks noChangeAspect="1"/>
            </p:cNvPicPr>
            <p:nvPr/>
          </p:nvPicPr>
          <p:blipFill>
            <a:blip r:embed="rId5"/>
            <a:stretch>
              <a:fillRect/>
            </a:stretch>
          </p:blipFill>
          <p:spPr>
            <a:xfrm>
              <a:off x="439946" y="2463631"/>
              <a:ext cx="1567696" cy="1567696"/>
            </a:xfrm>
            <a:prstGeom prst="rect">
              <a:avLst/>
            </a:prstGeom>
          </p:spPr>
        </p:pic>
      </p:grpSp>
      <p:sp>
        <p:nvSpPr>
          <p:cNvPr id="20" name="Content Placeholder 19"/>
          <p:cNvSpPr>
            <a:spLocks noGrp="1"/>
          </p:cNvSpPr>
          <p:nvPr>
            <p:ph idx="4294967295"/>
          </p:nvPr>
        </p:nvSpPr>
        <p:spPr>
          <a:xfrm>
            <a:off x="763991" y="4573648"/>
            <a:ext cx="291465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Overestimated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server capacity</a:t>
            </a:r>
          </a:p>
        </p:txBody>
      </p:sp>
      <p:pic>
        <p:nvPicPr>
          <p:cNvPr id="2" name="Picture 1" descr="Cartoon of hot servers and a thermometer showing a hot temperature."/>
          <p:cNvPicPr>
            <a:picLocks noChangeAspect="1"/>
          </p:cNvPicPr>
          <p:nvPr/>
        </p:nvPicPr>
        <p:blipFill>
          <a:blip r:embed="rId6"/>
          <a:stretch>
            <a:fillRect/>
          </a:stretch>
        </p:blipFill>
        <p:spPr>
          <a:xfrm>
            <a:off x="4062627" y="1698152"/>
            <a:ext cx="2802518" cy="2910462"/>
          </a:xfrm>
          <a:prstGeom prst="rect">
            <a:avLst/>
          </a:prstGeom>
        </p:spPr>
      </p:pic>
      <p:sp>
        <p:nvSpPr>
          <p:cNvPr id="13" name="Content Placeholder 19"/>
          <p:cNvSpPr txBox="1">
            <a:spLocks/>
          </p:cNvSpPr>
          <p:nvPr/>
        </p:nvSpPr>
        <p:spPr>
          <a:xfrm>
            <a:off x="3949870" y="4574411"/>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Underestimated </a:t>
            </a:r>
            <a:br>
              <a:rPr lang="en-US" dirty="0"/>
            </a:br>
            <a:r>
              <a:rPr lang="en-US" dirty="0"/>
              <a:t>server capacity</a:t>
            </a:r>
          </a:p>
        </p:txBody>
      </p:sp>
      <p:grpSp>
        <p:nvGrpSpPr>
          <p:cNvPr id="11" name="Group 10" descr="instances running over time tracks with application demand over time.">
            <a:extLst>
              <a:ext uri="{FF2B5EF4-FFF2-40B4-BE49-F238E27FC236}">
                <a16:creationId xmlns:a16="http://schemas.microsoft.com/office/drawing/2014/main" xmlns="" id="{C16C7A5E-11A3-4D88-A672-F0F5DF9E6267}"/>
              </a:ext>
            </a:extLst>
          </p:cNvPr>
          <p:cNvGrpSpPr/>
          <p:nvPr/>
        </p:nvGrpSpPr>
        <p:grpSpPr>
          <a:xfrm>
            <a:off x="7839814" y="1781549"/>
            <a:ext cx="3418390" cy="2423767"/>
            <a:chOff x="7839814" y="1781549"/>
            <a:chExt cx="3418390" cy="2423767"/>
          </a:xfrm>
        </p:grpSpPr>
        <p:pic>
          <p:nvPicPr>
            <p:cNvPr id="9" name="Picture 8" descr="Plot showing that the number of instances running over time tracks with application demand."/>
            <p:cNvPicPr>
              <a:picLocks noChangeAspect="1"/>
            </p:cNvPicPr>
            <p:nvPr/>
          </p:nvPicPr>
          <p:blipFill rotWithShape="1">
            <a:blip r:embed="rId7">
              <a:extLst>
                <a:ext uri="{28A0092B-C50C-407E-A947-70E740481C1C}">
                  <a14:useLocalDpi xmlns:a14="http://schemas.microsoft.com/office/drawing/2010/main" val="0"/>
                </a:ext>
              </a:extLst>
            </a:blip>
            <a:srcRect b="8460"/>
            <a:stretch/>
          </p:blipFill>
          <p:spPr>
            <a:xfrm>
              <a:off x="7839814" y="2011017"/>
              <a:ext cx="3265990" cy="2194299"/>
            </a:xfrm>
            <a:prstGeom prst="rect">
              <a:avLst/>
            </a:prstGeom>
          </p:spPr>
        </p:pic>
        <p:pic>
          <p:nvPicPr>
            <p:cNvPr id="8" name="Picture 7" descr="Chart showing that instances running over time tracks with application demand over tim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462" y="1781549"/>
              <a:ext cx="3177742" cy="2376758"/>
            </a:xfrm>
            <a:prstGeom prst="rect">
              <a:avLst/>
            </a:prstGeom>
          </p:spPr>
        </p:pic>
      </p:grpSp>
      <p:sp>
        <p:nvSpPr>
          <p:cNvPr id="14" name="Content Placeholder 19"/>
          <p:cNvSpPr txBox="1">
            <a:spLocks/>
          </p:cNvSpPr>
          <p:nvPr/>
        </p:nvSpPr>
        <p:spPr>
          <a:xfrm>
            <a:off x="8090292"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Scaling on demand</a:t>
            </a:r>
          </a:p>
        </p:txBody>
      </p:sp>
      <p:sp>
        <p:nvSpPr>
          <p:cNvPr id="7" name="Footer Placeholder 6">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19981661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Increase speed and agility</a:t>
            </a:r>
          </a:p>
        </p:txBody>
      </p:sp>
      <p:pic>
        <p:nvPicPr>
          <p:cNvPr id="5" name="Picture 4" descr="An itemized purchasing receipt."/>
          <p:cNvPicPr>
            <a:picLocks noChangeAspect="1"/>
          </p:cNvPicPr>
          <p:nvPr/>
        </p:nvPicPr>
        <p:blipFill rotWithShape="1">
          <a:blip r:embed="rId4"/>
          <a:srcRect l="3654" r="3138" b="17947"/>
          <a:stretch/>
        </p:blipFill>
        <p:spPr>
          <a:xfrm rot="20700000">
            <a:off x="1959994" y="2074288"/>
            <a:ext cx="2392426" cy="2529917"/>
          </a:xfrm>
          <a:prstGeom prst="rect">
            <a:avLst/>
          </a:prstGeom>
          <a:ln>
            <a:solidFill>
              <a:schemeClr val="tx1"/>
            </a:solidFill>
          </a:ln>
          <a:effectLst>
            <a:outerShdw blurRad="50800" dist="38100" dir="2700000" algn="tl" rotWithShape="0">
              <a:prstClr val="black">
                <a:alpha val="40000"/>
              </a:prstClr>
            </a:outerShdw>
          </a:effectLst>
        </p:spPr>
      </p:pic>
      <p:sp>
        <p:nvSpPr>
          <p:cNvPr id="20" name="Content Placeholder 19"/>
          <p:cNvSpPr>
            <a:spLocks noGrp="1"/>
          </p:cNvSpPr>
          <p:nvPr>
            <p:ph idx="4294967295"/>
          </p:nvPr>
        </p:nvSpPr>
        <p:spPr>
          <a:xfrm>
            <a:off x="809893" y="4958984"/>
            <a:ext cx="4830763" cy="941387"/>
          </a:xfr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92500" lnSpcReduction="20000"/>
          </a:bodyPr>
          <a:lstStyle/>
          <a:p>
            <a:pPr marL="0" indent="0" algn="ctr" defTabSz="914400">
              <a:spcBef>
                <a:spcPts val="1000"/>
              </a:spcBef>
              <a:spcAft>
                <a:spcPts val="600"/>
              </a:spcAft>
              <a:buClr>
                <a:srgbClr val="FF9900"/>
              </a:buClr>
              <a:buSzPct val="75000"/>
              <a:buNone/>
            </a:pPr>
            <a:r>
              <a:rPr lang="en-US" i="1" dirty="0">
                <a:solidFill>
                  <a:schemeClr val="tx1"/>
                </a:solidFill>
                <a:latin typeface="Amazon Ember Light" charset="0"/>
                <a:ea typeface="Amazon Ember Light" charset="0"/>
                <a:cs typeface="Amazon Ember Light" charset="0"/>
              </a:rPr>
              <a:t>Weeks</a:t>
            </a:r>
            <a:r>
              <a:rPr lang="en-US" dirty="0">
                <a:solidFill>
                  <a:schemeClr val="tx1"/>
                </a:solidFill>
                <a:latin typeface="Amazon Ember Light" charset="0"/>
                <a:ea typeface="Amazon Ember Light" charset="0"/>
                <a:cs typeface="Amazon Ember Light" charset="0"/>
              </a:rPr>
              <a:t> between wanting resources and having resources</a:t>
            </a:r>
          </a:p>
        </p:txBody>
      </p:sp>
      <p:grpSp>
        <p:nvGrpSpPr>
          <p:cNvPr id="4" name="Group 3" descr="Hand cursor on a blue button that says launch.">
            <a:extLst>
              <a:ext uri="{FF2B5EF4-FFF2-40B4-BE49-F238E27FC236}">
                <a16:creationId xmlns:a16="http://schemas.microsoft.com/office/drawing/2014/main" xmlns="" id="{6791E684-BE26-4136-BC06-4DC796F7C82E}"/>
              </a:ext>
            </a:extLst>
          </p:cNvPr>
          <p:cNvGrpSpPr/>
          <p:nvPr/>
        </p:nvGrpSpPr>
        <p:grpSpPr>
          <a:xfrm>
            <a:off x="7154426" y="2779327"/>
            <a:ext cx="3496828" cy="1946170"/>
            <a:chOff x="7154426" y="2779327"/>
            <a:chExt cx="3496828" cy="1946170"/>
          </a:xfrm>
        </p:grpSpPr>
        <p:sp>
          <p:nvSpPr>
            <p:cNvPr id="8" name="Rounded Rectangle 7"/>
            <p:cNvSpPr/>
            <p:nvPr/>
          </p:nvSpPr>
          <p:spPr>
            <a:xfrm>
              <a:off x="7154426" y="2779327"/>
              <a:ext cx="3496828" cy="1205654"/>
            </a:xfrm>
            <a:prstGeom prst="roundRect">
              <a:avLst/>
            </a:prstGeom>
            <a:gradFill flip="none" rotWithShape="1">
              <a:gsLst>
                <a:gs pos="0">
                  <a:srgbClr val="2F84D9">
                    <a:shade val="30000"/>
                    <a:satMod val="115000"/>
                  </a:srgbClr>
                </a:gs>
                <a:gs pos="50000">
                  <a:srgbClr val="2F84D9">
                    <a:shade val="67500"/>
                    <a:satMod val="115000"/>
                  </a:srgbClr>
                </a:gs>
                <a:gs pos="100000">
                  <a:srgbClr val="2F84D9">
                    <a:shade val="100000"/>
                    <a:satMod val="115000"/>
                  </a:srgbClr>
                </a:gs>
              </a:gsLst>
              <a:lin ang="16200000" scaled="1"/>
              <a:tileRect/>
            </a:gradFill>
            <a:ln w="28575">
              <a:solidFill>
                <a:srgbClr val="206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9576082" y="2779327"/>
              <a:ext cx="10049" cy="1205654"/>
            </a:xfrm>
            <a:prstGeom prst="line">
              <a:avLst/>
            </a:prstGeom>
            <a:ln w="28575">
              <a:solidFill>
                <a:srgbClr val="2066AF"/>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0800000">
              <a:off x="9947871" y="3339246"/>
              <a:ext cx="383093" cy="19777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Hand curso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400" y="3827855"/>
              <a:ext cx="664255" cy="897642"/>
            </a:xfrm>
            <a:prstGeom prst="rect">
              <a:avLst/>
            </a:prstGeom>
          </p:spPr>
        </p:pic>
        <p:sp>
          <p:nvSpPr>
            <p:cNvPr id="12" name="TextBox 11"/>
            <p:cNvSpPr txBox="1"/>
            <p:nvPr/>
          </p:nvSpPr>
          <p:spPr>
            <a:xfrm>
              <a:off x="7362118" y="3074750"/>
              <a:ext cx="2177930" cy="677108"/>
            </a:xfrm>
            <a:prstGeom prst="rect">
              <a:avLst/>
            </a:prstGeom>
            <a:noFill/>
          </p:spPr>
          <p:txBody>
            <a:bodyPr wrap="square" rtlCol="0">
              <a:spAutoFit/>
            </a:bodyPr>
            <a:lstStyle/>
            <a:p>
              <a:r>
                <a:rPr lang="en-US" sz="3800" b="1"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Launch</a:t>
              </a:r>
            </a:p>
          </p:txBody>
        </p:sp>
      </p:grpSp>
      <p:sp>
        <p:nvSpPr>
          <p:cNvPr id="25" name="Content Placeholder 19"/>
          <p:cNvSpPr txBox="1">
            <a:spLocks/>
          </p:cNvSpPr>
          <p:nvPr/>
        </p:nvSpPr>
        <p:spPr>
          <a:xfrm>
            <a:off x="6483925" y="4958620"/>
            <a:ext cx="4831359" cy="942369"/>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92500" lnSpcReduction="20000"/>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i="1" dirty="0"/>
              <a:t>Minutes</a:t>
            </a:r>
            <a:r>
              <a:rPr lang="en-US" dirty="0"/>
              <a:t> between wanting resources and having resources</a:t>
            </a:r>
          </a:p>
        </p:txBody>
      </p:sp>
      <p:sp>
        <p:nvSpPr>
          <p:cNvPr id="6" name="Footer Placeholder 5">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19731460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Stop </a:t>
            </a:r>
            <a:r>
              <a:rPr lang="en-US" dirty="0"/>
              <a:t>spending money on </a:t>
            </a:r>
            <a:br>
              <a:rPr lang="en-US" dirty="0"/>
            </a:br>
            <a:r>
              <a:rPr lang="en-US" dirty="0"/>
              <a:t>running and </a:t>
            </a:r>
            <a:r>
              <a:rPr lang="en-US" dirty="0" smtClean="0"/>
              <a:t>maintaining DCs</a:t>
            </a:r>
            <a:endParaRPr lang="en-US" dirty="0"/>
          </a:p>
        </p:txBody>
      </p:sp>
      <p:grpSp>
        <p:nvGrpSpPr>
          <p:cNvPr id="6" name="Group 5" descr="Illustration of data center bills for payroll, utilities, maintenance, landscaping, and hardware.">
            <a:extLst>
              <a:ext uri="{FF2B5EF4-FFF2-40B4-BE49-F238E27FC236}">
                <a16:creationId xmlns:a16="http://schemas.microsoft.com/office/drawing/2014/main" xmlns="" id="{F376C400-2D03-4814-A40A-C1AE42779683}"/>
              </a:ext>
            </a:extLst>
          </p:cNvPr>
          <p:cNvGrpSpPr/>
          <p:nvPr/>
        </p:nvGrpSpPr>
        <p:grpSpPr>
          <a:xfrm>
            <a:off x="34475" y="1750927"/>
            <a:ext cx="4163636" cy="3451332"/>
            <a:chOff x="34475" y="1750927"/>
            <a:chExt cx="4163636" cy="3451332"/>
          </a:xfrm>
        </p:grpSpPr>
        <p:pic>
          <p:nvPicPr>
            <p:cNvPr id="18" name="Picture 17">
              <a:extLst>
                <a:ext uri="{C183D7F6-B498-43B3-948B-1728B52AA6E4}">
                  <adec:decorative xmlns:adec="http://schemas.microsoft.com/office/drawing/2017/decorative" xmlns=""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24349" t="9949" r="16733" b="6570"/>
            <a:stretch/>
          </p:blipFill>
          <p:spPr>
            <a:xfrm>
              <a:off x="34475" y="1750927"/>
              <a:ext cx="3882481" cy="3208989"/>
            </a:xfrm>
            <a:prstGeom prst="rect">
              <a:avLst/>
            </a:prstGeom>
          </p:spPr>
        </p:pic>
        <p:grpSp>
          <p:nvGrpSpPr>
            <p:cNvPr id="13" name="Group 12"/>
            <p:cNvGrpSpPr/>
            <p:nvPr/>
          </p:nvGrpSpPr>
          <p:grpSpPr>
            <a:xfrm>
              <a:off x="854069" y="2021088"/>
              <a:ext cx="3344042" cy="3181171"/>
              <a:chOff x="-3414084" y="1620668"/>
              <a:chExt cx="3982158" cy="4106593"/>
            </a:xfrm>
          </p:grpSpPr>
          <p:sp>
            <p:nvSpPr>
              <p:cNvPr id="11" name="TextBox 10"/>
              <p:cNvSpPr txBox="1"/>
              <p:nvPr/>
            </p:nvSpPr>
            <p:spPr>
              <a:xfrm rot="19800000">
                <a:off x="-3414084" y="1620668"/>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Payroll</a:t>
                </a:r>
                <a:r>
                  <a:rPr lang="en-US" sz="2000" dirty="0">
                    <a:gradFill>
                      <a:gsLst>
                        <a:gs pos="2917">
                          <a:schemeClr val="tx1"/>
                        </a:gs>
                        <a:gs pos="30000">
                          <a:schemeClr val="tx1"/>
                        </a:gs>
                      </a:gsLst>
                      <a:lin ang="5400000" scaled="0"/>
                    </a:gradFill>
                  </a:rPr>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29" name="TextBox 28"/>
              <p:cNvSpPr txBox="1"/>
              <p:nvPr/>
            </p:nvSpPr>
            <p:spPr>
              <a:xfrm rot="19800000">
                <a:off x="-2817791" y="1846092"/>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Utilities</a:t>
                </a:r>
                <a:r>
                  <a:rPr lang="en-US" sz="2000" dirty="0">
                    <a:gradFill>
                      <a:gsLst>
                        <a:gs pos="2917">
                          <a:schemeClr val="tx1"/>
                        </a:gs>
                        <a:gs pos="30000">
                          <a:schemeClr val="tx1"/>
                        </a:gs>
                      </a:gsLst>
                      <a:lin ang="5400000" scaled="0"/>
                    </a:gradFill>
                  </a:rPr>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0" name="TextBox 29"/>
              <p:cNvSpPr txBox="1"/>
              <p:nvPr/>
            </p:nvSpPr>
            <p:spPr>
              <a:xfrm rot="19800000">
                <a:off x="-2391648" y="207648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Maintenance</a:t>
                </a:r>
                <a:r>
                  <a:rPr lang="en-US" sz="2000" dirty="0">
                    <a:gradFill>
                      <a:gsLst>
                        <a:gs pos="2917">
                          <a:schemeClr val="tx1"/>
                        </a:gs>
                        <a:gs pos="30000">
                          <a:schemeClr val="tx1"/>
                        </a:gs>
                      </a:gsLst>
                      <a:lin ang="5400000" scaled="0"/>
                    </a:gradFill>
                  </a:rPr>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2" name="TextBox 31"/>
              <p:cNvSpPr txBox="1"/>
              <p:nvPr/>
            </p:nvSpPr>
            <p:spPr>
              <a:xfrm rot="19800000">
                <a:off x="-1885854" y="230776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Landscaping</a:t>
                </a:r>
                <a:r>
                  <a:rPr lang="en-US" sz="2000" dirty="0">
                    <a:gradFill>
                      <a:gsLst>
                        <a:gs pos="2917">
                          <a:schemeClr val="tx1"/>
                        </a:gs>
                        <a:gs pos="30000">
                          <a:schemeClr val="tx1"/>
                        </a:gs>
                      </a:gsLst>
                      <a:lin ang="5400000" scaled="0"/>
                    </a:gradFill>
                  </a:rPr>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3" name="TextBox 32"/>
              <p:cNvSpPr txBox="1"/>
              <p:nvPr/>
            </p:nvSpPr>
            <p:spPr>
              <a:xfrm rot="19800000">
                <a:off x="-1431512" y="2717205"/>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Hardware</a:t>
                </a:r>
                <a:r>
                  <a:rPr lang="en-US" sz="2000" dirty="0">
                    <a:gradFill>
                      <a:gsLst>
                        <a:gs pos="2917">
                          <a:schemeClr val="tx1"/>
                        </a:gs>
                        <a:gs pos="30000">
                          <a:schemeClr val="tx1"/>
                        </a:gs>
                      </a:gsLst>
                      <a:lin ang="5400000" scaled="0"/>
                    </a:gradFill>
                  </a:rPr>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grpSp>
      </p:grpSp>
      <p:sp>
        <p:nvSpPr>
          <p:cNvPr id="15" name="TextBox 14">
            <a:extLst>
              <a:ext uri="{FF2B5EF4-FFF2-40B4-BE49-F238E27FC236}">
                <a16:creationId xmlns:a16="http://schemas.microsoft.com/office/drawing/2014/main" xmlns="" id="{7D878849-DCC8-4769-A2DE-7D2FD7510EE4}"/>
              </a:ext>
            </a:extLst>
          </p:cNvPr>
          <p:cNvSpPr txBox="1"/>
          <p:nvPr/>
        </p:nvSpPr>
        <p:spPr>
          <a:xfrm>
            <a:off x="795604" y="5378311"/>
            <a:ext cx="3520516"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Running data centers</a:t>
            </a:r>
          </a:p>
        </p:txBody>
      </p:sp>
      <p:sp>
        <p:nvSpPr>
          <p:cNvPr id="12" name="Left-Right Arrow 11" descr="Left-right arrow labeled investment."/>
          <p:cNvSpPr/>
          <p:nvPr/>
        </p:nvSpPr>
        <p:spPr bwMode="auto">
          <a:xfrm>
            <a:off x="4813045" y="2849519"/>
            <a:ext cx="2559864" cy="1662774"/>
          </a:xfrm>
          <a:prstGeom prst="leftRightArrow">
            <a:avLst>
              <a:gd name="adj1" fmla="val 35090"/>
              <a:gd name="adj2" fmla="val 410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Investment</a:t>
            </a:r>
          </a:p>
        </p:txBody>
      </p:sp>
      <p:grpSp>
        <p:nvGrpSpPr>
          <p:cNvPr id="23" name="Group 22" descr="cartoon office building and cartoon outline of people.">
            <a:extLst>
              <a:ext uri="{FF2B5EF4-FFF2-40B4-BE49-F238E27FC236}">
                <a16:creationId xmlns:a16="http://schemas.microsoft.com/office/drawing/2014/main" xmlns="" id="{624DE8DE-F2D5-422A-8277-D1A8187BE85D}"/>
              </a:ext>
            </a:extLst>
          </p:cNvPr>
          <p:cNvGrpSpPr/>
          <p:nvPr/>
        </p:nvGrpSpPr>
        <p:grpSpPr>
          <a:xfrm>
            <a:off x="6911907" y="1965559"/>
            <a:ext cx="5175705" cy="3285723"/>
            <a:chOff x="6911907" y="1965559"/>
            <a:chExt cx="5175705" cy="3285723"/>
          </a:xfrm>
        </p:grpSpPr>
        <p:pic>
          <p:nvPicPr>
            <p:cNvPr id="14" name="Picture 13" descr="Cartoon office build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907" y="1965559"/>
              <a:ext cx="3148995" cy="3148995"/>
            </a:xfrm>
            <a:prstGeom prst="rect">
              <a:avLst/>
            </a:prstGeom>
          </p:spPr>
        </p:pic>
        <p:grpSp>
          <p:nvGrpSpPr>
            <p:cNvPr id="20" name="Group 19">
              <a:extLst>
                <a:ext uri="{FF2B5EF4-FFF2-40B4-BE49-F238E27FC236}">
                  <a16:creationId xmlns:a16="http://schemas.microsoft.com/office/drawing/2014/main" xmlns="" id="{C07F72BE-D36D-45E7-A03F-4AC82924DC3E}"/>
                </a:ext>
              </a:extLst>
            </p:cNvPr>
            <p:cNvGrpSpPr/>
            <p:nvPr/>
          </p:nvGrpSpPr>
          <p:grpSpPr>
            <a:xfrm>
              <a:off x="9595462" y="3290019"/>
              <a:ext cx="2492150" cy="1961263"/>
              <a:chOff x="9595462" y="3290019"/>
              <a:chExt cx="2492150" cy="1961263"/>
            </a:xfrm>
          </p:grpSpPr>
          <p:pic>
            <p:nvPicPr>
              <p:cNvPr id="26" name="Picture 25" descr="Cartoon of customer outlines."/>
              <p:cNvPicPr>
                <a:picLocks noChangeAspect="1"/>
              </p:cNvPicPr>
              <p:nvPr/>
            </p:nvPicPr>
            <p:blipFill>
              <a:blip r:embed="rId7">
                <a:duotone>
                  <a:prstClr val="black"/>
                  <a:schemeClr val="accent3">
                    <a:tint val="45000"/>
                    <a:satMod val="400000"/>
                  </a:schemeClr>
                </a:duotone>
              </a:blip>
              <a:stretch>
                <a:fillRect/>
              </a:stretch>
            </p:blipFill>
            <p:spPr>
              <a:xfrm>
                <a:off x="10154557" y="3290019"/>
                <a:ext cx="1532065" cy="1532065"/>
              </a:xfrm>
              <a:prstGeom prst="rect">
                <a:avLst/>
              </a:prstGeom>
            </p:spPr>
          </p:pic>
          <p:pic>
            <p:nvPicPr>
              <p:cNvPr id="16" name="Picture 15"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9595462" y="3675983"/>
                <a:ext cx="1532065" cy="1532065"/>
              </a:xfrm>
              <a:prstGeom prst="rect">
                <a:avLst/>
              </a:prstGeom>
            </p:spPr>
          </p:pic>
          <p:pic>
            <p:nvPicPr>
              <p:cNvPr id="21" name="Picture 20" descr="Cartoon outline of customers."/>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9817967" y="3530571"/>
                <a:ext cx="1532065" cy="1532065"/>
              </a:xfrm>
              <a:prstGeom prst="rect">
                <a:avLst/>
              </a:prstGeom>
            </p:spPr>
          </p:pic>
          <p:pic>
            <p:nvPicPr>
              <p:cNvPr id="22" name="Picture 21"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097287" y="3650030"/>
                <a:ext cx="1532065" cy="1532065"/>
              </a:xfrm>
              <a:prstGeom prst="rect">
                <a:avLst/>
              </a:prstGeom>
            </p:spPr>
          </p:pic>
          <p:pic>
            <p:nvPicPr>
              <p:cNvPr id="24" name="Picture 23"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376607" y="3504618"/>
                <a:ext cx="1532065" cy="1532065"/>
              </a:xfrm>
              <a:prstGeom prst="rect">
                <a:avLst/>
              </a:prstGeom>
            </p:spPr>
          </p:pic>
          <p:pic>
            <p:nvPicPr>
              <p:cNvPr id="25" name="Picture 24"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555547" y="3719217"/>
                <a:ext cx="1532065" cy="1532065"/>
              </a:xfrm>
              <a:prstGeom prst="rect">
                <a:avLst/>
              </a:prstGeom>
            </p:spPr>
          </p:pic>
        </p:grpSp>
      </p:grpSp>
      <p:sp>
        <p:nvSpPr>
          <p:cNvPr id="8" name="TextBox 7">
            <a:extLst>
              <a:ext uri="{FF2B5EF4-FFF2-40B4-BE49-F238E27FC236}">
                <a16:creationId xmlns:a16="http://schemas.microsoft.com/office/drawing/2014/main" xmlns="" id="{0085942F-0768-4BC0-80E3-1F8790BB2180}"/>
              </a:ext>
            </a:extLst>
          </p:cNvPr>
          <p:cNvSpPr txBox="1"/>
          <p:nvPr/>
        </p:nvSpPr>
        <p:spPr>
          <a:xfrm>
            <a:off x="7683319" y="5378311"/>
            <a:ext cx="3919663"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Business and customers</a:t>
            </a:r>
          </a:p>
        </p:txBody>
      </p:sp>
      <p:sp>
        <p:nvSpPr>
          <p:cNvPr id="3" name="Footer Placeholder 2">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7558882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 global in minutes</a:t>
            </a:r>
          </a:p>
        </p:txBody>
      </p:sp>
      <p:sp>
        <p:nvSpPr>
          <p:cNvPr id="7" name="Content Placeholder 6"/>
          <p:cNvSpPr>
            <a:spLocks noGrp="1"/>
          </p:cNvSpPr>
          <p:nvPr>
            <p:ph idx="1"/>
          </p:nvPr>
        </p:nvSpPr>
        <p:spPr/>
        <p:txBody>
          <a:bodyPr/>
          <a:lstStyle/>
          <a:p>
            <a:pPr algn="just" defTabSz="457133">
              <a:spcBef>
                <a:spcPct val="0"/>
              </a:spcBef>
              <a:spcAft>
                <a:spcPts val="600"/>
              </a:spcAft>
              <a:defRPr/>
            </a:pPr>
            <a:r>
              <a:rPr lang="en-US" sz="2400" dirty="0" smtClean="0"/>
              <a:t>You </a:t>
            </a:r>
            <a:r>
              <a:rPr lang="en-US" sz="2400" dirty="0"/>
              <a:t>can </a:t>
            </a:r>
            <a:r>
              <a:rPr lang="en-US" sz="2400" dirty="0">
                <a:solidFill>
                  <a:srgbClr val="333399"/>
                </a:solidFill>
              </a:rPr>
              <a:t>deploy your application </a:t>
            </a:r>
            <a:r>
              <a:rPr lang="en-US" sz="2400" dirty="0"/>
              <a:t>in </a:t>
            </a:r>
            <a:r>
              <a:rPr lang="en-US" sz="2400" dirty="0">
                <a:solidFill>
                  <a:srgbClr val="333399"/>
                </a:solidFill>
              </a:rPr>
              <a:t>multiple AWS Regions </a:t>
            </a:r>
            <a:r>
              <a:rPr lang="en-US" sz="2400" dirty="0"/>
              <a:t>around the world with </a:t>
            </a:r>
            <a:r>
              <a:rPr lang="en-US" sz="2400" dirty="0">
                <a:solidFill>
                  <a:srgbClr val="333399"/>
                </a:solidFill>
              </a:rPr>
              <a:t>just a few clicks</a:t>
            </a:r>
            <a:r>
              <a:rPr lang="en-US" sz="2400" dirty="0"/>
              <a:t>. </a:t>
            </a:r>
            <a:endParaRPr lang="en-US" sz="2400" dirty="0" smtClean="0"/>
          </a:p>
          <a:p>
            <a:pPr algn="just" defTabSz="457133">
              <a:spcBef>
                <a:spcPct val="0"/>
              </a:spcBef>
              <a:spcAft>
                <a:spcPts val="600"/>
              </a:spcAft>
              <a:defRPr/>
            </a:pPr>
            <a:endParaRPr lang="en-US" sz="2400" dirty="0" smtClean="0"/>
          </a:p>
          <a:p>
            <a:pPr algn="just" defTabSz="457133">
              <a:spcBef>
                <a:spcPct val="0"/>
              </a:spcBef>
              <a:spcAft>
                <a:spcPts val="600"/>
              </a:spcAft>
              <a:defRPr/>
            </a:pPr>
            <a:r>
              <a:rPr lang="en-US" sz="2400" dirty="0" smtClean="0"/>
              <a:t>As </a:t>
            </a:r>
            <a:r>
              <a:rPr lang="en-US" sz="2400" dirty="0"/>
              <a:t>a result</a:t>
            </a:r>
            <a:r>
              <a:rPr lang="en-US" sz="2400" u="sng" dirty="0"/>
              <a:t>,</a:t>
            </a:r>
            <a:r>
              <a:rPr lang="en-US" sz="2400" dirty="0"/>
              <a:t> you can provide a </a:t>
            </a:r>
            <a:r>
              <a:rPr lang="en-US" sz="2400" dirty="0">
                <a:solidFill>
                  <a:srgbClr val="333399"/>
                </a:solidFill>
              </a:rPr>
              <a:t>lower latency </a:t>
            </a:r>
            <a:r>
              <a:rPr lang="en-US" sz="2400" dirty="0"/>
              <a:t>and </a:t>
            </a:r>
            <a:r>
              <a:rPr lang="en-US" sz="2400" dirty="0">
                <a:solidFill>
                  <a:srgbClr val="333399"/>
                </a:solidFill>
              </a:rPr>
              <a:t>better experience </a:t>
            </a:r>
            <a:r>
              <a:rPr lang="en-US" sz="2400" dirty="0"/>
              <a:t>for your customers simply and </a:t>
            </a:r>
            <a:r>
              <a:rPr lang="en-US" sz="2400" dirty="0">
                <a:solidFill>
                  <a:srgbClr val="333399"/>
                </a:solidFill>
              </a:rPr>
              <a:t>at minimal cost</a:t>
            </a:r>
            <a:r>
              <a:rPr lang="en-US" sz="2400" dirty="0" smtClean="0"/>
              <a:t>.</a:t>
            </a:r>
          </a:p>
          <a:p>
            <a:pPr algn="just" defTabSz="457133">
              <a:spcBef>
                <a:spcPct val="0"/>
              </a:spcBef>
              <a:spcAft>
                <a:spcPts val="600"/>
              </a:spcAft>
              <a:defRPr/>
            </a:pPr>
            <a:endParaRPr lang="en-US" sz="2400" dirty="0"/>
          </a:p>
          <a:p>
            <a:pPr algn="just" defTabSz="457133">
              <a:spcBef>
                <a:spcPct val="0"/>
              </a:spcBef>
              <a:spcAft>
                <a:spcPts val="600"/>
              </a:spcAft>
              <a:defRPr/>
            </a:pPr>
            <a:r>
              <a:rPr lang="en-US" sz="2400" dirty="0" smtClean="0"/>
              <a:t>For example, for customers in Pakistan, services will be provided UAE region and for customers in Netherlands, services will be provided from West Europe region.</a:t>
            </a:r>
          </a:p>
          <a:p>
            <a:pPr algn="just" defTabSz="457133">
              <a:spcBef>
                <a:spcPct val="0"/>
              </a:spcBef>
              <a:spcAft>
                <a:spcPts val="600"/>
              </a:spcAft>
              <a:defRPr/>
            </a:pPr>
            <a:endParaRPr lang="en-US" sz="2400" dirty="0"/>
          </a:p>
          <a:p>
            <a:pPr algn="just" defTabSz="457133">
              <a:spcBef>
                <a:spcPct val="0"/>
              </a:spcBef>
              <a:spcAft>
                <a:spcPts val="600"/>
              </a:spcAft>
              <a:defRPr/>
            </a:pPr>
            <a:r>
              <a:rPr lang="en-US" sz="2400" dirty="0" smtClean="0"/>
              <a:t>Can we provide services to customer in Netherlands from UAE region? What will be consequences?</a:t>
            </a:r>
            <a:endParaRPr lang="en-US" sz="2400"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1806773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objectives</a:t>
            </a:r>
          </a:p>
        </p:txBody>
      </p:sp>
      <p:sp>
        <p:nvSpPr>
          <p:cNvPr id="3" name="Content Placeholder 2"/>
          <p:cNvSpPr>
            <a:spLocks noGrp="1"/>
          </p:cNvSpPr>
          <p:nvPr>
            <p:ph idx="1"/>
          </p:nvPr>
        </p:nvSpPr>
        <p:spPr>
          <a:xfrm>
            <a:off x="419100" y="1528175"/>
            <a:ext cx="11353800" cy="4648788"/>
          </a:xfrm>
        </p:spPr>
        <p:txBody>
          <a:bodyPr/>
          <a:lstStyle/>
          <a:p>
            <a:pPr marL="0" indent="0">
              <a:buNone/>
            </a:pPr>
            <a:r>
              <a:rPr lang="en-US" dirty="0"/>
              <a:t>After completing this module, you should be able to:</a:t>
            </a:r>
          </a:p>
          <a:p>
            <a:r>
              <a:rPr lang="en-US" dirty="0"/>
              <a:t>Define different </a:t>
            </a:r>
            <a:r>
              <a:rPr lang="en-US" dirty="0">
                <a:solidFill>
                  <a:srgbClr val="333399"/>
                </a:solidFill>
              </a:rPr>
              <a:t>types of cloud computing models</a:t>
            </a:r>
          </a:p>
          <a:p>
            <a:r>
              <a:rPr lang="en-US" dirty="0"/>
              <a:t>Describe six </a:t>
            </a:r>
            <a:r>
              <a:rPr lang="en-US" dirty="0">
                <a:solidFill>
                  <a:srgbClr val="333399"/>
                </a:solidFill>
              </a:rPr>
              <a:t>advantages </a:t>
            </a:r>
            <a:r>
              <a:rPr lang="en-US" dirty="0"/>
              <a:t>of cloud computing</a:t>
            </a:r>
          </a:p>
          <a:p>
            <a:r>
              <a:rPr lang="en-US" dirty="0"/>
              <a:t>Recognize the main </a:t>
            </a:r>
            <a:r>
              <a:rPr lang="en-US" dirty="0">
                <a:solidFill>
                  <a:srgbClr val="333399"/>
                </a:solidFill>
              </a:rPr>
              <a:t>AWS service categories </a:t>
            </a:r>
            <a:r>
              <a:rPr lang="en-US" dirty="0"/>
              <a:t>and </a:t>
            </a:r>
            <a:r>
              <a:rPr lang="en-US" dirty="0">
                <a:solidFill>
                  <a:srgbClr val="333399"/>
                </a:solidFill>
              </a:rPr>
              <a:t>core services</a:t>
            </a:r>
          </a:p>
          <a:p>
            <a:r>
              <a:rPr lang="en-US" dirty="0"/>
              <a:t>Review the AWS Cloud Adoption Framework (</a:t>
            </a:r>
            <a:r>
              <a:rPr lang="en-US" dirty="0">
                <a:solidFill>
                  <a:srgbClr val="333399"/>
                </a:solidFill>
              </a:rPr>
              <a:t>AWS CAF</a:t>
            </a:r>
            <a:r>
              <a:rPr lang="en-US" dirty="0"/>
              <a:t>)</a:t>
            </a:r>
          </a:p>
          <a:p>
            <a:endParaRPr lang="en-US" dirty="0"/>
          </a:p>
        </p:txBody>
      </p:sp>
      <p:sp>
        <p:nvSpPr>
          <p:cNvPr id="5" name="Footer Placeholder 4">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a:t>
            </a:fld>
            <a:endParaRPr lang="en-US" dirty="0"/>
          </a:p>
        </p:txBody>
      </p:sp>
    </p:spTree>
    <p:custDataLst>
      <p:tags r:id="rId1"/>
    </p:custDataLst>
    <p:extLst>
      <p:ext uri="{BB962C8B-B14F-4D97-AF65-F5344CB8AC3E}">
        <p14:creationId xmlns:p14="http://schemas.microsoft.com/office/powerpoint/2010/main" val="3330683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Go global in minutes</a:t>
            </a:r>
          </a:p>
        </p:txBody>
      </p:sp>
      <p:grpSp>
        <p:nvGrpSpPr>
          <p:cNvPr id="11" name="Group 10" descr="world map of aws regions overlaid with a screenshot of the aws management console with arrows pointing out to colorful photography icons on the different continents.">
            <a:extLst>
              <a:ext uri="{FF2B5EF4-FFF2-40B4-BE49-F238E27FC236}">
                <a16:creationId xmlns:a16="http://schemas.microsoft.com/office/drawing/2014/main" xmlns="" id="{202CD4C5-064E-4B29-976C-D4EB4593C5EB}"/>
              </a:ext>
            </a:extLst>
          </p:cNvPr>
          <p:cNvGrpSpPr/>
          <p:nvPr/>
        </p:nvGrpSpPr>
        <p:grpSpPr>
          <a:xfrm>
            <a:off x="0" y="1285456"/>
            <a:ext cx="12192000" cy="5070893"/>
            <a:chOff x="0" y="1285456"/>
            <a:chExt cx="12192000" cy="5070893"/>
          </a:xfrm>
        </p:grpSpPr>
        <p:pic>
          <p:nvPicPr>
            <p:cNvPr id="5" name="Picture 4" descr="World map of AWS Regions."/>
            <p:cNvPicPr>
              <a:picLocks noChangeAspect="1"/>
            </p:cNvPicPr>
            <p:nvPr/>
          </p:nvPicPr>
          <p:blipFill rotWithShape="1">
            <a:blip r:embed="rId4"/>
            <a:srcRect t="14921" b="11880"/>
            <a:stretch/>
          </p:blipFill>
          <p:spPr>
            <a:xfrm>
              <a:off x="0" y="1300695"/>
              <a:ext cx="12192000" cy="5055654"/>
            </a:xfrm>
            <a:prstGeom prst="rect">
              <a:avLst/>
            </a:prstGeom>
            <a:ln w="19050">
              <a:solidFill>
                <a:schemeClr val="tx1"/>
              </a:solidFill>
            </a:ln>
          </p:spPr>
        </p:pic>
        <p:sp>
          <p:nvSpPr>
            <p:cNvPr id="8" name="Rectangle 7"/>
            <p:cNvSpPr/>
            <p:nvPr/>
          </p:nvSpPr>
          <p:spPr bwMode="auto">
            <a:xfrm>
              <a:off x="0" y="1285456"/>
              <a:ext cx="12192000" cy="5055654"/>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3405908" y="4625178"/>
              <a:ext cx="954057" cy="94951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C183D7F6-B498-43B3-948B-1728B52AA6E4}">
                  <adec:decorative xmlns:adec="http://schemas.microsoft.com/office/drawing/2017/decorative" xmlns="" val="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5908" y="4625177"/>
              <a:ext cx="954057" cy="949514"/>
            </a:xfrm>
            <a:prstGeom prst="rect">
              <a:avLst/>
            </a:prstGeom>
          </p:spPr>
        </p:pic>
        <p:sp>
          <p:nvSpPr>
            <p:cNvPr id="20" name="Rounded Rectangle 19"/>
            <p:cNvSpPr/>
            <p:nvPr/>
          </p:nvSpPr>
          <p:spPr bwMode="auto">
            <a:xfrm>
              <a:off x="2559870" y="2000080"/>
              <a:ext cx="975688" cy="971042"/>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C183D7F6-B498-43B3-948B-1728B52AA6E4}">
                  <adec:decorative xmlns:adec="http://schemas.microsoft.com/office/drawing/2017/decorative" xmlns="" val="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9870" y="2000079"/>
              <a:ext cx="975688" cy="971042"/>
            </a:xfrm>
            <a:prstGeom prst="rect">
              <a:avLst/>
            </a:prstGeom>
          </p:spPr>
        </p:pic>
        <p:sp>
          <p:nvSpPr>
            <p:cNvPr id="23" name="Rounded Rectangle 22"/>
            <p:cNvSpPr/>
            <p:nvPr/>
          </p:nvSpPr>
          <p:spPr bwMode="auto">
            <a:xfrm>
              <a:off x="9802619" y="4855955"/>
              <a:ext cx="994840" cy="990103"/>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C183D7F6-B498-43B3-948B-1728B52AA6E4}">
                  <adec:decorative xmlns:adec="http://schemas.microsoft.com/office/drawing/2017/decorative" xmlns="" val="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02619" y="4855954"/>
              <a:ext cx="994840" cy="990103"/>
            </a:xfrm>
            <a:prstGeom prst="rect">
              <a:avLst/>
            </a:prstGeom>
          </p:spPr>
        </p:pic>
        <p:sp>
          <p:nvSpPr>
            <p:cNvPr id="29" name="Rounded Rectangle 28"/>
            <p:cNvSpPr/>
            <p:nvPr/>
          </p:nvSpPr>
          <p:spPr bwMode="auto">
            <a:xfrm>
              <a:off x="9042712" y="2776323"/>
              <a:ext cx="964829" cy="960235"/>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xmlns=""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42712" y="2776322"/>
              <a:ext cx="964829" cy="960235"/>
            </a:xfrm>
            <a:prstGeom prst="rect">
              <a:avLst/>
            </a:prstGeom>
          </p:spPr>
        </p:pic>
        <p:cxnSp>
          <p:nvCxnSpPr>
            <p:cNvPr id="12" name="Straight Arrow Connector 11"/>
            <p:cNvCxnSpPr/>
            <p:nvPr/>
          </p:nvCxnSpPr>
          <p:spPr>
            <a:xfrm flipH="1">
              <a:off x="4354286" y="4048145"/>
              <a:ext cx="2203166" cy="6771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541486" y="2838483"/>
              <a:ext cx="3015966" cy="120966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31429" y="3651283"/>
              <a:ext cx="2481942" cy="3918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557452" y="4048145"/>
              <a:ext cx="3268719" cy="86588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C183D7F6-B498-43B3-948B-1728B52AA6E4}">
                  <adec:decorative xmlns:adec="http://schemas.microsoft.com/office/drawing/2017/decorative" xmlns="" val="1"/>
                </a:ext>
              </a:extLst>
            </p:cNvPr>
            <p:cNvPicPr>
              <a:picLocks noChangeAspect="1"/>
            </p:cNvPicPr>
            <p:nvPr/>
          </p:nvPicPr>
          <p:blipFill>
            <a:blip r:embed="rId6"/>
            <a:stretch>
              <a:fillRect/>
            </a:stretch>
          </p:blipFill>
          <p:spPr>
            <a:xfrm>
              <a:off x="4695145" y="2485601"/>
              <a:ext cx="3947887" cy="3125089"/>
            </a:xfrm>
            <a:prstGeom prst="rect">
              <a:avLst/>
            </a:prstGeom>
            <a:ln w="28575">
              <a:solidFill>
                <a:schemeClr val="tx1"/>
              </a:solidFill>
            </a:ln>
            <a:effectLst>
              <a:outerShdw blurRad="50800" dist="38100" dir="2700000" algn="tl" rotWithShape="0">
                <a:prstClr val="black">
                  <a:alpha val="40000"/>
                </a:prstClr>
              </a:outerShdw>
            </a:effectLst>
          </p:spPr>
        </p:pic>
        <p:pic>
          <p:nvPicPr>
            <p:cNvPr id="3" name="Picture 2">
              <a:extLst>
                <a:ext uri="{C183D7F6-B498-43B3-948B-1728B52AA6E4}">
                  <adec:decorative xmlns:adec="http://schemas.microsoft.com/office/drawing/2017/decorative" xmlns="" val="1"/>
                </a:ext>
              </a:extLst>
            </p:cNvPr>
            <p:cNvPicPr>
              <a:picLocks noChangeAspect="1"/>
            </p:cNvPicPr>
            <p:nvPr/>
          </p:nvPicPr>
          <p:blipFill>
            <a:blip r:embed="rId7"/>
            <a:stretch>
              <a:fillRect/>
            </a:stretch>
          </p:blipFill>
          <p:spPr>
            <a:xfrm>
              <a:off x="7413077" y="2500841"/>
              <a:ext cx="1229955" cy="3125089"/>
            </a:xfrm>
            <a:prstGeom prst="rect">
              <a:avLst/>
            </a:prstGeom>
            <a:ln w="28575">
              <a:solidFill>
                <a:schemeClr val="tx1"/>
              </a:solidFill>
            </a:ln>
            <a:effectLst>
              <a:outerShdw blurRad="50800" dist="38100" dir="2700000" algn="tl" rotWithShape="0">
                <a:prstClr val="black">
                  <a:alpha val="40000"/>
                </a:prstClr>
              </a:outerShdw>
            </a:effectLst>
          </p:spPr>
        </p:pic>
      </p:grpSp>
      <p:sp>
        <p:nvSpPr>
          <p:cNvPr id="4" name="Footer Placeholder 3">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9" name="Slide Number Placeholder 8">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8029986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A9215D-56A1-C14C-8D1D-ECD06964D449}"/>
              </a:ext>
            </a:extLst>
          </p:cNvPr>
          <p:cNvSpPr>
            <a:spLocks noGrp="1"/>
          </p:cNvSpPr>
          <p:nvPr>
            <p:ph type="title"/>
          </p:nvPr>
        </p:nvSpPr>
        <p:spPr/>
        <p:txBody>
          <a:bodyPr/>
          <a:lstStyle/>
          <a:p>
            <a:r>
              <a:rPr lang="en-US" dirty="0"/>
              <a:t>Section 2 key takeaways</a:t>
            </a:r>
          </a:p>
        </p:txBody>
      </p:sp>
      <p:pic>
        <p:nvPicPr>
          <p:cNvPr id="6" name="Picture Placeholder 6">
            <a:extLst>
              <a:ext uri="{FF2B5EF4-FFF2-40B4-BE49-F238E27FC236}">
                <a16:creationId xmlns:a16="http://schemas.microsoft.com/office/drawing/2014/main" xmlns="" id="{DF245F4B-F83C-4547-948B-29463175E4C7}"/>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xmlns="" id="{5DED86B2-95F3-E144-93EC-D7312615DDBA}"/>
              </a:ext>
            </a:extLst>
          </p:cNvPr>
          <p:cNvSpPr>
            <a:spLocks noGrp="1"/>
          </p:cNvSpPr>
          <p:nvPr>
            <p:ph idx="16"/>
          </p:nvPr>
        </p:nvSpPr>
        <p:spPr/>
        <p:txBody>
          <a:bodyPr/>
          <a:lstStyle/>
          <a:p>
            <a:r>
              <a:rPr lang="en-US" dirty="0"/>
              <a:t>Trade capital expense for variable expense</a:t>
            </a:r>
            <a:endParaRPr lang="en-US" strike="sngStrike" dirty="0"/>
          </a:p>
          <a:p>
            <a:r>
              <a:rPr lang="en-US" dirty="0"/>
              <a:t>Benefit from massive economies of scale</a:t>
            </a:r>
            <a:endParaRPr lang="en-US" strike="sngStrike" dirty="0"/>
          </a:p>
          <a:p>
            <a:r>
              <a:rPr lang="en-US" dirty="0"/>
              <a:t>Stop guessing capacity</a:t>
            </a:r>
            <a:endParaRPr lang="en-US" strike="sngStrike" dirty="0"/>
          </a:p>
          <a:p>
            <a:r>
              <a:rPr lang="en-US" dirty="0"/>
              <a:t>Increase speed and agility</a:t>
            </a:r>
            <a:endParaRPr lang="en-US" strike="sngStrike" dirty="0"/>
          </a:p>
          <a:p>
            <a:r>
              <a:rPr lang="en-US" dirty="0"/>
              <a:t>Stop spending money on running and maintaining data centers</a:t>
            </a:r>
            <a:endParaRPr lang="en-US" strike="sngStrike" dirty="0"/>
          </a:p>
          <a:p>
            <a:r>
              <a:rPr lang="en-US" dirty="0"/>
              <a:t>Go global in minutes</a:t>
            </a:r>
            <a:endParaRPr lang="en-US" strike="sngStrike" dirty="0"/>
          </a:p>
          <a:p>
            <a:endParaRPr lang="en-US" dirty="0"/>
          </a:p>
          <a:p>
            <a:endParaRPr lang="en-US" dirty="0"/>
          </a:p>
        </p:txBody>
      </p:sp>
      <p:sp>
        <p:nvSpPr>
          <p:cNvPr id="4" name="Slide Number Placeholder 3">
            <a:extLst>
              <a:ext uri="{FF2B5EF4-FFF2-40B4-BE49-F238E27FC236}">
                <a16:creationId xmlns:a16="http://schemas.microsoft.com/office/drawing/2014/main" xmlns="" id="{406E8B36-A7F8-3F48-8D41-4C8D5BF9F3EB}"/>
              </a:ext>
              <a:ext uri="{C183D7F6-B498-43B3-948B-1728B52AA6E4}">
                <adec:decorative xmlns:adec="http://schemas.microsoft.com/office/drawing/2017/decorative" xmlns="" val="1"/>
              </a:ext>
            </a:extLst>
          </p:cNvPr>
          <p:cNvSpPr>
            <a:spLocks noGrp="1"/>
          </p:cNvSpPr>
          <p:nvPr>
            <p:ph type="sldNum" sz="quarter" idx="10"/>
          </p:nvPr>
        </p:nvSpPr>
        <p:spPr/>
        <p:txBody>
          <a:bodyPr/>
          <a:lstStyle/>
          <a:p>
            <a:fld id="{B6A95138-A96E-2F42-A959-2EFD44FE4AB7}" type="slidenum">
              <a:rPr lang="en-US" smtClean="0"/>
              <a:pPr/>
              <a:t>41</a:t>
            </a:fld>
            <a:endParaRPr lang="en-US" dirty="0"/>
          </a:p>
        </p:txBody>
      </p:sp>
      <p:sp>
        <p:nvSpPr>
          <p:cNvPr id="2" name="Footer Placeholder 1">
            <a:extLst>
              <a:ext uri="{FF2B5EF4-FFF2-40B4-BE49-F238E27FC236}">
                <a16:creationId xmlns:a16="http://schemas.microsoft.com/office/drawing/2014/main" xmlns="" id="{161F0458-3057-6C4E-AA8A-F09A50D08BCB}"/>
              </a:ext>
              <a:ext uri="{C183D7F6-B498-43B3-948B-1728B52AA6E4}">
                <adec:decorative xmlns:adec="http://schemas.microsoft.com/office/drawing/2017/decorative" xmlns=""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011326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xmlns="" id="{8787E3C5-F017-5342-A18A-0774633BEB95}"/>
              </a:ext>
            </a:extLst>
          </p:cNvPr>
          <p:cNvSpPr>
            <a:spLocks noGrp="1"/>
          </p:cNvSpPr>
          <p:nvPr>
            <p:ph type="title"/>
          </p:nvPr>
        </p:nvSpPr>
        <p:spPr/>
        <p:txBody>
          <a:bodyPr>
            <a:noAutofit/>
          </a:bodyPr>
          <a:lstStyle/>
          <a:p>
            <a:r>
              <a:rPr lang="en-US" dirty="0"/>
              <a:t>Thank You</a:t>
            </a:r>
            <a:endParaRPr lang="en-US" u="sng" dirty="0"/>
          </a:p>
        </p:txBody>
      </p:sp>
    </p:spTree>
    <p:custDataLst>
      <p:tags r:id="rId1"/>
    </p:custDataLst>
    <p:extLst>
      <p:ext uri="{BB962C8B-B14F-4D97-AF65-F5344CB8AC3E}">
        <p14:creationId xmlns:p14="http://schemas.microsoft.com/office/powerpoint/2010/main" val="172757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92454D8-B6CD-4E56-9489-FF31C8F0A260}"/>
              </a:ext>
            </a:extLst>
          </p:cNvPr>
          <p:cNvSpPr>
            <a:spLocks noGrp="1"/>
          </p:cNvSpPr>
          <p:nvPr>
            <p:ph type="body" sz="quarter" idx="10"/>
          </p:nvPr>
        </p:nvSpPr>
        <p:spPr/>
        <p:txBody>
          <a:bodyPr/>
          <a:lstStyle/>
          <a:p>
            <a:r>
              <a:rPr lang="en-US" dirty="0"/>
              <a:t>Module 1: Cloud Concepts Overview</a:t>
            </a:r>
          </a:p>
        </p:txBody>
      </p:sp>
      <p:sp>
        <p:nvSpPr>
          <p:cNvPr id="2" name="Title 1">
            <a:extLst>
              <a:ext uri="{FF2B5EF4-FFF2-40B4-BE49-F238E27FC236}">
                <a16:creationId xmlns:a16="http://schemas.microsoft.com/office/drawing/2014/main" xmlns="" id="{A15F6A59-888B-457D-A769-F3F707AF64FF}"/>
              </a:ext>
            </a:extLst>
          </p:cNvPr>
          <p:cNvSpPr>
            <a:spLocks noGrp="1"/>
          </p:cNvSpPr>
          <p:nvPr>
            <p:ph type="title"/>
          </p:nvPr>
        </p:nvSpPr>
        <p:spPr/>
        <p:txBody>
          <a:bodyPr/>
          <a:lstStyle/>
          <a:p>
            <a:r>
              <a:rPr lang="en-US" sz="4000" dirty="0"/>
              <a:t>Section 1: Introduction to cloud computing</a:t>
            </a:r>
          </a:p>
        </p:txBody>
      </p:sp>
      <p:sp>
        <p:nvSpPr>
          <p:cNvPr id="4" name="Footer Placeholder 3">
            <a:extLst>
              <a:ext uri="{FF2B5EF4-FFF2-40B4-BE49-F238E27FC236}">
                <a16:creationId xmlns:a16="http://schemas.microsoft.com/office/drawing/2014/main" xmlns="" id="{6ECF9C18-968D-4727-B67F-B900D136A0BA}"/>
              </a:ex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220501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defined </a:t>
            </a:r>
          </a:p>
        </p:txBody>
      </p:sp>
      <p:sp>
        <p:nvSpPr>
          <p:cNvPr id="7" name="Content Placeholder 6"/>
          <p:cNvSpPr>
            <a:spLocks noGrp="1"/>
          </p:cNvSpPr>
          <p:nvPr>
            <p:ph idx="1"/>
          </p:nvPr>
        </p:nvSpPr>
        <p:spPr/>
        <p:txBody>
          <a:bodyPr/>
          <a:lstStyle/>
          <a:p>
            <a:pPr marL="0" indent="0">
              <a:buNone/>
            </a:pPr>
            <a:r>
              <a:rPr lang="en-US" b="1" dirty="0">
                <a:solidFill>
                  <a:schemeClr val="accent5"/>
                </a:solidFill>
                <a:latin typeface="+mn-lt"/>
                <a:ea typeface="Amazon Ember" panose="020B0603020204020204" pitchFamily="34" charset="0"/>
                <a:cs typeface="Amazon Ember" panose="020B0603020204020204" pitchFamily="34" charset="0"/>
              </a:rPr>
              <a:t>Cloud computing</a:t>
            </a:r>
            <a:r>
              <a:rPr lang="en-US" dirty="0">
                <a:latin typeface="+mn-lt"/>
                <a:ea typeface="Amazon Ember" panose="020B0603020204020204" pitchFamily="34" charset="0"/>
                <a:cs typeface="Amazon Ember" panose="020B0603020204020204" pitchFamily="34" charset="0"/>
              </a:rPr>
              <a:t> is the </a:t>
            </a:r>
            <a:r>
              <a:rPr lang="en-US" b="1" dirty="0">
                <a:solidFill>
                  <a:schemeClr val="accent5"/>
                </a:solidFill>
                <a:latin typeface="+mn-lt"/>
                <a:ea typeface="Amazon Ember" panose="020B0603020204020204" pitchFamily="34" charset="0"/>
                <a:cs typeface="Amazon Ember" panose="020B0603020204020204" pitchFamily="34" charset="0"/>
              </a:rPr>
              <a:t>on-demand</a:t>
            </a:r>
            <a:r>
              <a:rPr lang="en-US"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chemeClr val="accent5"/>
                </a:solidFill>
                <a:latin typeface="+mn-lt"/>
                <a:ea typeface="Amazon Ember" panose="020B0603020204020204" pitchFamily="34" charset="0"/>
                <a:cs typeface="Amazon Ember" panose="020B0603020204020204" pitchFamily="34" charset="0"/>
              </a:rPr>
              <a:t>via the internet</a:t>
            </a:r>
            <a:r>
              <a:rPr lang="en-US" b="1" dirty="0">
                <a:solidFill>
                  <a:schemeClr val="accent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with </a:t>
            </a:r>
            <a:r>
              <a:rPr lang="en-US" b="1" dirty="0">
                <a:solidFill>
                  <a:schemeClr val="accent5"/>
                </a:solidFill>
                <a:latin typeface="+mn-lt"/>
                <a:ea typeface="Amazon Ember" panose="020B0603020204020204" pitchFamily="34" charset="0"/>
                <a:cs typeface="Amazon Ember" panose="020B0603020204020204" pitchFamily="34" charset="0"/>
              </a:rPr>
              <a:t>pay-as-you-go</a:t>
            </a:r>
            <a:r>
              <a:rPr lang="en-US" b="1"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3" name="Picture 5" descr="Shows an illustration of a cloud over some colorful office building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9698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2460550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a:t>
            </a:r>
            <a:r>
              <a:rPr lang="en-US" dirty="0" smtClean="0"/>
              <a:t>defined (Cont.) </a:t>
            </a:r>
            <a:endParaRPr lang="en-US" dirty="0"/>
          </a:p>
        </p:txBody>
      </p:sp>
      <p:sp>
        <p:nvSpPr>
          <p:cNvPr id="7" name="Content Placeholder 6"/>
          <p:cNvSpPr>
            <a:spLocks noGrp="1"/>
          </p:cNvSpPr>
          <p:nvPr>
            <p:ph idx="1"/>
          </p:nvPr>
        </p:nvSpPr>
        <p:spPr/>
        <p:txBody>
          <a:bodyPr/>
          <a:lstStyle/>
          <a:p>
            <a:pPr>
              <a:lnSpc>
                <a:spcPct val="100000"/>
              </a:lnSpc>
              <a:spcBef>
                <a:spcPts val="0"/>
              </a:spcBef>
              <a:defRPr/>
            </a:pPr>
            <a:r>
              <a:rPr lang="en-US" dirty="0" smtClean="0"/>
              <a:t>The </a:t>
            </a:r>
            <a:r>
              <a:rPr lang="en-US" dirty="0">
                <a:solidFill>
                  <a:srgbClr val="333399"/>
                </a:solidFill>
              </a:rPr>
              <a:t>resources</a:t>
            </a:r>
            <a:r>
              <a:rPr lang="en-US" dirty="0"/>
              <a:t> run on </a:t>
            </a:r>
            <a:r>
              <a:rPr lang="en-US" dirty="0">
                <a:solidFill>
                  <a:srgbClr val="333399"/>
                </a:solidFill>
              </a:rPr>
              <a:t>server computers </a:t>
            </a:r>
            <a:r>
              <a:rPr lang="en-US" dirty="0"/>
              <a:t>that are located in large </a:t>
            </a:r>
            <a:r>
              <a:rPr lang="en-US" dirty="0">
                <a:solidFill>
                  <a:srgbClr val="333399"/>
                </a:solidFill>
              </a:rPr>
              <a:t>data centers </a:t>
            </a:r>
            <a:r>
              <a:rPr lang="en-US" dirty="0"/>
              <a:t>in </a:t>
            </a:r>
            <a:r>
              <a:rPr lang="en-US" dirty="0">
                <a:solidFill>
                  <a:srgbClr val="333399"/>
                </a:solidFill>
              </a:rPr>
              <a:t>different locations </a:t>
            </a:r>
            <a:r>
              <a:rPr lang="en-US" dirty="0"/>
              <a:t>around the </a:t>
            </a:r>
            <a:r>
              <a:rPr lang="en-US" dirty="0" smtClean="0"/>
              <a:t>world.</a:t>
            </a:r>
          </a:p>
          <a:p>
            <a:pPr>
              <a:lnSpc>
                <a:spcPct val="100000"/>
              </a:lnSpc>
              <a:spcBef>
                <a:spcPts val="0"/>
              </a:spcBef>
              <a:defRPr/>
            </a:pPr>
            <a:endParaRPr lang="en-US" dirty="0"/>
          </a:p>
          <a:p>
            <a:pPr>
              <a:lnSpc>
                <a:spcPct val="100000"/>
              </a:lnSpc>
              <a:spcBef>
                <a:spcPts val="0"/>
              </a:spcBef>
              <a:defRPr/>
            </a:pPr>
            <a:r>
              <a:rPr lang="en-US" dirty="0" smtClean="0"/>
              <a:t>When </a:t>
            </a:r>
            <a:r>
              <a:rPr lang="en-US" dirty="0"/>
              <a:t>you use a cloud service provider like AWS, that service provider </a:t>
            </a:r>
            <a:r>
              <a:rPr lang="en-US" dirty="0">
                <a:solidFill>
                  <a:srgbClr val="333399"/>
                </a:solidFill>
              </a:rPr>
              <a:t>owns the computers </a:t>
            </a:r>
            <a:r>
              <a:rPr lang="en-US" dirty="0"/>
              <a:t>that you are using. </a:t>
            </a:r>
            <a:endParaRPr lang="en-US" dirty="0" smtClean="0"/>
          </a:p>
          <a:p>
            <a:pPr>
              <a:lnSpc>
                <a:spcPct val="100000"/>
              </a:lnSpc>
              <a:spcBef>
                <a:spcPts val="0"/>
              </a:spcBef>
              <a:defRPr/>
            </a:pPr>
            <a:endParaRPr lang="en-US" dirty="0"/>
          </a:p>
          <a:p>
            <a:pPr>
              <a:lnSpc>
                <a:spcPct val="100000"/>
              </a:lnSpc>
              <a:spcBef>
                <a:spcPts val="0"/>
              </a:spcBef>
              <a:defRPr/>
            </a:pPr>
            <a:r>
              <a:rPr lang="en-US" dirty="0" smtClean="0"/>
              <a:t>The </a:t>
            </a:r>
            <a:r>
              <a:rPr lang="en-US" dirty="0"/>
              <a:t>resources </a:t>
            </a:r>
            <a:r>
              <a:rPr lang="en-US" dirty="0">
                <a:solidFill>
                  <a:srgbClr val="333399"/>
                </a:solidFill>
              </a:rPr>
              <a:t>can be used together </a:t>
            </a:r>
            <a:r>
              <a:rPr lang="en-US" dirty="0"/>
              <a:t>like </a:t>
            </a:r>
            <a:r>
              <a:rPr lang="en-US" dirty="0">
                <a:solidFill>
                  <a:srgbClr val="333399"/>
                </a:solidFill>
              </a:rPr>
              <a:t>building blocks to build solutions</a:t>
            </a:r>
            <a:r>
              <a:rPr lang="en-US" dirty="0"/>
              <a:t> that help meet </a:t>
            </a:r>
            <a:r>
              <a:rPr lang="en-US" dirty="0">
                <a:solidFill>
                  <a:srgbClr val="333399"/>
                </a:solidFill>
              </a:rPr>
              <a:t>business goals </a:t>
            </a:r>
            <a:r>
              <a:rPr lang="en-US" dirty="0"/>
              <a:t>and </a:t>
            </a:r>
            <a:r>
              <a:rPr lang="en-US" dirty="0">
                <a:solidFill>
                  <a:srgbClr val="333399"/>
                </a:solidFill>
              </a:rPr>
              <a:t>satisfy technology requirements</a:t>
            </a:r>
            <a:r>
              <a:rPr lang="en-US" dirty="0" smtClean="0">
                <a:solidFill>
                  <a:srgbClr val="333399"/>
                </a:solidFill>
              </a:rPr>
              <a:t>.</a:t>
            </a:r>
            <a:endParaRPr lang="en-US" dirty="0" smtClean="0"/>
          </a:p>
          <a:p>
            <a:pPr marL="0" lvl="0" indent="0">
              <a:lnSpc>
                <a:spcPct val="100000"/>
              </a:lnSpc>
              <a:spcBef>
                <a:spcPts val="0"/>
              </a:spcBef>
              <a:buNone/>
              <a:defRPr/>
            </a:pPr>
            <a:endParaRPr lang="en-US" dirty="0"/>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383093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a:lstStyle/>
          <a:p>
            <a:r>
              <a:rPr lang="en-US" dirty="0"/>
              <a:t>Infrastructure as software</a:t>
            </a:r>
          </a:p>
        </p:txBody>
      </p:sp>
      <p:sp>
        <p:nvSpPr>
          <p:cNvPr id="7" name="Content Placeholder 6"/>
          <p:cNvSpPr>
            <a:spLocks noGrp="1"/>
          </p:cNvSpPr>
          <p:nvPr>
            <p:ph idx="1"/>
          </p:nvPr>
        </p:nvSpPr>
        <p:spPr/>
        <p:txBody>
          <a:bodyPr>
            <a:normAutofit/>
          </a:bodyPr>
          <a:lstStyle/>
          <a:p>
            <a:pPr marL="0" indent="0">
              <a:buNone/>
            </a:pPr>
            <a:r>
              <a:rPr lang="en-US" dirty="0"/>
              <a:t>Cloud computing enables you to </a:t>
            </a:r>
            <a:r>
              <a:rPr lang="en-US" b="1" dirty="0">
                <a:solidFill>
                  <a:srgbClr val="333399"/>
                </a:solidFill>
              </a:rPr>
              <a:t>stop thinking of your infrastructure as hardware</a:t>
            </a:r>
            <a:r>
              <a:rPr lang="en-US" dirty="0"/>
              <a:t>, and instead </a:t>
            </a:r>
            <a:r>
              <a:rPr lang="en-US" b="1" dirty="0">
                <a:solidFill>
                  <a:srgbClr val="333399"/>
                </a:solidFill>
              </a:rPr>
              <a:t>think of (and use) it as </a:t>
            </a:r>
            <a:r>
              <a:rPr lang="en-US" b="1" dirty="0" smtClean="0">
                <a:solidFill>
                  <a:srgbClr val="333399"/>
                </a:solidFill>
              </a:rPr>
              <a:t>software</a:t>
            </a:r>
            <a:r>
              <a:rPr lang="en-US" b="1" dirty="0" smtClean="0">
                <a:solidFill>
                  <a:schemeClr val="accent5">
                    <a:lumMod val="75000"/>
                  </a:schemeClr>
                </a:solidFill>
              </a:rPr>
              <a:t>.</a:t>
            </a:r>
          </a:p>
          <a:p>
            <a:pPr marL="0" indent="0">
              <a:buNone/>
            </a:pPr>
            <a:endParaRPr lang="en-US" b="1" dirty="0">
              <a:solidFill>
                <a:srgbClr val="0070C0"/>
              </a:solidFill>
            </a:endParaRP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8447" y="2884410"/>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descr="Black right-pointing arrow."/>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solidFill>
                <a:schemeClr val="tx2"/>
              </a:solidFill>
            </a:endParaRPr>
          </a:p>
        </p:txBody>
      </p:sp>
      <p:pic>
        <p:nvPicPr>
          <p:cNvPr id="5" name="Picture 4" descr="Shows five columns of strings of bits."/>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04894" y="2884410"/>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6" name="Footer Placeholder 5">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2508241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Traditional computing model</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p:cNvSpPr>
            <a:spLocks noGrp="1"/>
          </p:cNvSpPr>
          <p:nvPr>
            <p:ph idx="1"/>
          </p:nvPr>
        </p:nvSpPr>
        <p:spPr>
          <a:xfrm>
            <a:off x="5439722" y="1551141"/>
            <a:ext cx="6736078" cy="4913308"/>
          </a:xfrm>
        </p:spPr>
        <p:txBody>
          <a:bodyPr>
            <a:noAutofit/>
          </a:bodyPr>
          <a:lstStyle/>
          <a:p>
            <a:pPr marL="457200" indent="-457200"/>
            <a:r>
              <a:rPr lang="en-US" dirty="0">
                <a:latin typeface="+mj-lt"/>
              </a:rPr>
              <a:t>Infrastructure as hardware</a:t>
            </a:r>
          </a:p>
          <a:p>
            <a:pPr marL="457200" indent="-457200"/>
            <a:r>
              <a:rPr lang="en-US" dirty="0">
                <a:latin typeface="+mj-lt"/>
              </a:rPr>
              <a:t>Hardware solutions:</a:t>
            </a:r>
          </a:p>
          <a:p>
            <a:pPr marL="914400" lvl="1" indent="-457200"/>
            <a:r>
              <a:rPr lang="en-US" sz="2800" dirty="0">
                <a:latin typeface="+mj-lt"/>
              </a:rPr>
              <a:t>Require </a:t>
            </a:r>
            <a:r>
              <a:rPr lang="en-US" sz="2800" dirty="0">
                <a:solidFill>
                  <a:srgbClr val="333399"/>
                </a:solidFill>
                <a:latin typeface="+mj-lt"/>
              </a:rPr>
              <a:t>space</a:t>
            </a:r>
            <a:r>
              <a:rPr lang="en-US" sz="2800" dirty="0">
                <a:latin typeface="+mj-lt"/>
              </a:rPr>
              <a:t>, </a:t>
            </a:r>
            <a:r>
              <a:rPr lang="en-US" sz="2800" dirty="0">
                <a:solidFill>
                  <a:srgbClr val="333399"/>
                </a:solidFill>
                <a:latin typeface="+mj-lt"/>
              </a:rPr>
              <a:t>staff</a:t>
            </a:r>
            <a:r>
              <a:rPr lang="en-US" sz="2800" dirty="0">
                <a:latin typeface="+mj-lt"/>
              </a:rPr>
              <a:t>, </a:t>
            </a:r>
            <a:r>
              <a:rPr lang="en-US" sz="2800" dirty="0">
                <a:solidFill>
                  <a:srgbClr val="333399"/>
                </a:solidFill>
                <a:latin typeface="+mj-lt"/>
              </a:rPr>
              <a:t>physical</a:t>
            </a:r>
            <a:r>
              <a:rPr lang="en-US" sz="2800" dirty="0">
                <a:latin typeface="+mj-lt"/>
              </a:rPr>
              <a:t> </a:t>
            </a:r>
            <a:r>
              <a:rPr lang="en-US" sz="2800" dirty="0">
                <a:solidFill>
                  <a:srgbClr val="333399"/>
                </a:solidFill>
                <a:latin typeface="+mj-lt"/>
              </a:rPr>
              <a:t>security</a:t>
            </a:r>
            <a:r>
              <a:rPr lang="en-US" sz="2800" dirty="0">
                <a:latin typeface="+mj-lt"/>
              </a:rPr>
              <a:t>, </a:t>
            </a:r>
            <a:r>
              <a:rPr lang="en-US" sz="2800" dirty="0">
                <a:solidFill>
                  <a:srgbClr val="333399"/>
                </a:solidFill>
                <a:latin typeface="+mj-lt"/>
              </a:rPr>
              <a:t>planning</a:t>
            </a:r>
            <a:r>
              <a:rPr lang="en-US" sz="2800" dirty="0">
                <a:latin typeface="+mj-lt"/>
              </a:rPr>
              <a:t>, capital </a:t>
            </a:r>
            <a:r>
              <a:rPr lang="en-US" sz="2800" dirty="0" smtClean="0">
                <a:latin typeface="+mj-lt"/>
              </a:rPr>
              <a:t>expenditure (</a:t>
            </a:r>
            <a:r>
              <a:rPr lang="en-US" sz="2800" dirty="0" smtClean="0">
                <a:solidFill>
                  <a:srgbClr val="333399"/>
                </a:solidFill>
                <a:latin typeface="+mj-lt"/>
              </a:rPr>
              <a:t>Capex</a:t>
            </a:r>
            <a:r>
              <a:rPr lang="en-US" sz="2800" dirty="0" smtClean="0">
                <a:latin typeface="+mj-lt"/>
              </a:rPr>
              <a:t>)</a:t>
            </a:r>
            <a:endParaRPr lang="en-US" sz="2800" dirty="0">
              <a:latin typeface="+mj-lt"/>
            </a:endParaRPr>
          </a:p>
          <a:p>
            <a:pPr marL="914400" lvl="1" indent="-457200"/>
            <a:r>
              <a:rPr lang="en-US" sz="2800" dirty="0">
                <a:latin typeface="+mj-lt"/>
              </a:rPr>
              <a:t>Have a long hardware </a:t>
            </a:r>
            <a:r>
              <a:rPr lang="en-US" sz="2800" dirty="0">
                <a:solidFill>
                  <a:srgbClr val="333399"/>
                </a:solidFill>
                <a:latin typeface="+mj-lt"/>
              </a:rPr>
              <a:t>procurement </a:t>
            </a:r>
            <a:r>
              <a:rPr lang="en-US" sz="2800" dirty="0">
                <a:latin typeface="+mj-lt"/>
              </a:rPr>
              <a:t>cycle</a:t>
            </a:r>
          </a:p>
          <a:p>
            <a:pPr marL="914400" lvl="1" indent="-457200"/>
            <a:r>
              <a:rPr lang="en-US" sz="2800" dirty="0">
                <a:latin typeface="+mj-lt"/>
              </a:rPr>
              <a:t>Require you to provision capacity by </a:t>
            </a:r>
            <a:r>
              <a:rPr lang="en-US" sz="2800" dirty="0">
                <a:solidFill>
                  <a:srgbClr val="333399"/>
                </a:solidFill>
                <a:latin typeface="+mj-lt"/>
              </a:rPr>
              <a:t>guessing </a:t>
            </a:r>
            <a:r>
              <a:rPr lang="en-US" sz="2800" dirty="0">
                <a:latin typeface="+mj-lt"/>
              </a:rPr>
              <a:t>theoretical maximum peaks</a:t>
            </a:r>
          </a:p>
        </p:txBody>
      </p:sp>
      <p:sp>
        <p:nvSpPr>
          <p:cNvPr id="2" name="Footer Placeholder 1">
            <a:extLst>
              <a:ext uri="{C183D7F6-B498-43B3-948B-1728B52AA6E4}">
                <adec:decorative xmlns:adec="http://schemas.microsoft.com/office/drawing/2017/decorative" xmlns=""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xmlns=""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252932779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8Hl2j28C"/>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UDIO_ID" val="763"/>
  <p:tag name="ARTICULATE_USED_LAYOUT" val="3"/>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Academy_2019_Accessible</Template>
  <TotalTime>10975</TotalTime>
  <Words>3494</Words>
  <Application>Microsoft Office PowerPoint</Application>
  <PresentationFormat>Widescreen</PresentationFormat>
  <Paragraphs>386</Paragraphs>
  <Slides>42</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Amazon Ember</vt:lpstr>
      <vt:lpstr>Amazon Ember Light</vt:lpstr>
      <vt:lpstr>Amazon Ember Medium</vt:lpstr>
      <vt:lpstr>Arial</vt:lpstr>
      <vt:lpstr>Calibri</vt:lpstr>
      <vt:lpstr>Lucida Console</vt:lpstr>
      <vt:lpstr>Segoe UI</vt:lpstr>
      <vt:lpstr>Wingdings</vt:lpstr>
      <vt:lpstr>Office Theme</vt:lpstr>
      <vt:lpstr>Intro to Cloud Computing CS4037 (BCS-6A) Lecture 02</vt:lpstr>
      <vt:lpstr> Module 1: Cloud Concepts Overview</vt:lpstr>
      <vt:lpstr>Module overview</vt:lpstr>
      <vt:lpstr>Module objectives</vt:lpstr>
      <vt:lpstr>Section 1: Introduction to cloud computing</vt:lpstr>
      <vt:lpstr>Cloud computing defined </vt:lpstr>
      <vt:lpstr>Cloud computing defined (Cont.) </vt:lpstr>
      <vt:lpstr>Infrastructure as software</vt:lpstr>
      <vt:lpstr>Traditional computing model</vt:lpstr>
      <vt:lpstr>Cloud computing model</vt:lpstr>
      <vt:lpstr>Cloud service models</vt:lpstr>
      <vt:lpstr>Cloud service models (Cont.)</vt:lpstr>
      <vt:lpstr>Cloud service models (Cont.)</vt:lpstr>
      <vt:lpstr>Cloud service models (Cont.)</vt:lpstr>
      <vt:lpstr>Cloud Model – Responsibility and Ownership</vt:lpstr>
      <vt:lpstr>Cloud computing deployment models</vt:lpstr>
      <vt:lpstr>Cloud computing deployment models (Cont.)</vt:lpstr>
      <vt:lpstr>Cloud computing deployment models (Cont.)</vt:lpstr>
      <vt:lpstr>Cloud computing deployment models (Cont.)</vt:lpstr>
      <vt:lpstr>Similarities between AWS and traditional IT</vt:lpstr>
      <vt:lpstr>Similarities between AWS and traditional IT (Cont.)</vt:lpstr>
      <vt:lpstr>Traditional Storage Models</vt:lpstr>
      <vt:lpstr>Traditional Storage Models</vt:lpstr>
      <vt:lpstr>Traditional Storage Models</vt:lpstr>
      <vt:lpstr>Traditional Storage Models</vt:lpstr>
      <vt:lpstr>Traditional Storage Models</vt:lpstr>
      <vt:lpstr>Traditional Storage Models</vt:lpstr>
      <vt:lpstr>Traditional Storage Models</vt:lpstr>
      <vt:lpstr>Traditional Storage Models</vt:lpstr>
      <vt:lpstr>Traditional Storage Models – Difference Between NAS and SAN</vt:lpstr>
      <vt:lpstr>Section 1 key takeaways</vt:lpstr>
      <vt:lpstr>Section 2: Advantages of cloud computing</vt:lpstr>
      <vt:lpstr>Trade capital expense for variable expense</vt:lpstr>
      <vt:lpstr>Trade capital expense for variable expense (Cont.)</vt:lpstr>
      <vt:lpstr>Massive economies of scale</vt:lpstr>
      <vt:lpstr>Stop guessing capacity</vt:lpstr>
      <vt:lpstr>Increase speed and agility</vt:lpstr>
      <vt:lpstr>Stop spending money on  running and maintaining DCs</vt:lpstr>
      <vt:lpstr>Go global in minutes</vt:lpstr>
      <vt:lpstr>Go global in minutes</vt:lpstr>
      <vt:lpstr>Section 2 key takeaways</vt:lpstr>
      <vt:lpstr>Thank You</vt:lpstr>
    </vt:vector>
  </TitlesOfParts>
  <Company>Amazon Corporate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Danyal</cp:lastModifiedBy>
  <cp:revision>660</cp:revision>
  <cp:lastPrinted>2018-12-10T23:37:28Z</cp:lastPrinted>
  <dcterms:created xsi:type="dcterms:W3CDTF">2019-09-17T20:22:09Z</dcterms:created>
  <dcterms:modified xsi:type="dcterms:W3CDTF">2023-02-02T12:28:18Z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